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7" r:id="rId2"/>
    <p:sldId id="256" r:id="rId3"/>
    <p:sldId id="263" r:id="rId4"/>
    <p:sldId id="264" r:id="rId5"/>
    <p:sldId id="270" r:id="rId6"/>
    <p:sldId id="265" r:id="rId7"/>
    <p:sldId id="258" r:id="rId8"/>
    <p:sldId id="260" r:id="rId9"/>
    <p:sldId id="261" r:id="rId10"/>
    <p:sldId id="262" r:id="rId11"/>
    <p:sldId id="267" r:id="rId12"/>
    <p:sldId id="269"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3" autoAdjust="0"/>
    <p:restoredTop sz="89563" autoAdjust="0"/>
  </p:normalViewPr>
  <p:slideViewPr>
    <p:cSldViewPr snapToGrid="0">
      <p:cViewPr varScale="1">
        <p:scale>
          <a:sx n="90" d="100"/>
          <a:sy n="90" d="100"/>
        </p:scale>
        <p:origin x="1380" y="306"/>
      </p:cViewPr>
      <p:guideLst/>
    </p:cSldViewPr>
  </p:slideViewPr>
  <p:notesTextViewPr>
    <p:cViewPr>
      <p:scale>
        <a:sx n="1" d="1"/>
        <a:sy n="1" d="1"/>
      </p:scale>
      <p:origin x="0" y="-25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461CE5-55F8-4536-A775-7A6CC34FDA45}"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A8CEDA8A-1846-4463-9015-5ECF615FEFF3}">
      <dgm:prSet/>
      <dgm:spPr/>
      <dgm:t>
        <a:bodyPr/>
        <a:lstStyle/>
        <a:p>
          <a:r>
            <a:rPr lang="en-US"/>
            <a:t>Initial Access: </a:t>
          </a:r>
        </a:p>
      </dgm:t>
    </dgm:pt>
    <dgm:pt modelId="{702B551E-4E2A-4C81-9E85-2829B48124DB}" type="parTrans" cxnId="{93EA04D8-4C5E-4601-9739-E7DE2BEC493A}">
      <dgm:prSet/>
      <dgm:spPr/>
      <dgm:t>
        <a:bodyPr/>
        <a:lstStyle/>
        <a:p>
          <a:endParaRPr lang="en-US"/>
        </a:p>
      </dgm:t>
    </dgm:pt>
    <dgm:pt modelId="{A488D20C-BF09-4890-8746-DEBC725B6F6A}" type="sibTrans" cxnId="{93EA04D8-4C5E-4601-9739-E7DE2BEC493A}">
      <dgm:prSet/>
      <dgm:spPr/>
      <dgm:t>
        <a:bodyPr/>
        <a:lstStyle/>
        <a:p>
          <a:endParaRPr lang="en-US"/>
        </a:p>
      </dgm:t>
    </dgm:pt>
    <dgm:pt modelId="{C698801B-14B4-43D5-97AB-6D4D5678B4B7}">
      <dgm:prSet/>
      <dgm:spPr/>
      <dgm:t>
        <a:bodyPr/>
        <a:lstStyle/>
        <a:p>
          <a:r>
            <a:rPr lang="en-US" dirty="0"/>
            <a:t>Spearphishing: Black Basta affiliates primarily use spear phishing emails to gain initial access.</a:t>
          </a:r>
        </a:p>
      </dgm:t>
    </dgm:pt>
    <dgm:pt modelId="{3B612521-1E09-4719-BC6F-4AA9D5AD404B}" type="parTrans" cxnId="{0CD6BFAC-E246-4CA7-9E0D-66F67219CA79}">
      <dgm:prSet/>
      <dgm:spPr/>
      <dgm:t>
        <a:bodyPr/>
        <a:lstStyle/>
        <a:p>
          <a:endParaRPr lang="en-US"/>
        </a:p>
      </dgm:t>
    </dgm:pt>
    <dgm:pt modelId="{580F8067-0266-41A7-80C5-E1D1B7BF502C}" type="sibTrans" cxnId="{0CD6BFAC-E246-4CA7-9E0D-66F67219CA79}">
      <dgm:prSet/>
      <dgm:spPr/>
      <dgm:t>
        <a:bodyPr/>
        <a:lstStyle/>
        <a:p>
          <a:endParaRPr lang="en-US"/>
        </a:p>
      </dgm:t>
    </dgm:pt>
    <dgm:pt modelId="{A73994B5-4D58-4983-89F7-676681F96777}">
      <dgm:prSet/>
      <dgm:spPr/>
      <dgm:t>
        <a:bodyPr/>
        <a:lstStyle/>
        <a:p>
          <a:r>
            <a:rPr lang="en-US" dirty="0"/>
            <a:t>Exploiting Known Vulnerabilities: Affiliates have exploited ConnectWise vulnerability CVE-2024-1709.</a:t>
          </a:r>
        </a:p>
      </dgm:t>
    </dgm:pt>
    <dgm:pt modelId="{E3697BA4-C430-452F-9BE2-B6FAEB704F99}" type="parTrans" cxnId="{B3715492-26C2-4DF1-96E2-AF3744BBB245}">
      <dgm:prSet/>
      <dgm:spPr/>
      <dgm:t>
        <a:bodyPr/>
        <a:lstStyle/>
        <a:p>
          <a:endParaRPr lang="en-US"/>
        </a:p>
      </dgm:t>
    </dgm:pt>
    <dgm:pt modelId="{8E973334-C112-4690-9870-DF4DFC7998DB}" type="sibTrans" cxnId="{B3715492-26C2-4DF1-96E2-AF3744BBB245}">
      <dgm:prSet/>
      <dgm:spPr/>
      <dgm:t>
        <a:bodyPr/>
        <a:lstStyle/>
        <a:p>
          <a:endParaRPr lang="en-US"/>
        </a:p>
      </dgm:t>
    </dgm:pt>
    <dgm:pt modelId="{DD1A37CE-220D-45B1-8C28-C2FBF6EDF86F}">
      <dgm:prSet/>
      <dgm:spPr/>
      <dgm:t>
        <a:bodyPr/>
        <a:lstStyle/>
        <a:p>
          <a:r>
            <a:rPr lang="en-US" dirty="0"/>
            <a:t>Abusing Valid Credentials: In some instances, affiliates have been observed abusing valid credentials.</a:t>
          </a:r>
        </a:p>
      </dgm:t>
    </dgm:pt>
    <dgm:pt modelId="{3C537745-AE73-42C4-844F-26FE7379859F}" type="parTrans" cxnId="{2DAC0DDE-4ACA-4640-A3BF-F45A7F8FE5AA}">
      <dgm:prSet/>
      <dgm:spPr/>
      <dgm:t>
        <a:bodyPr/>
        <a:lstStyle/>
        <a:p>
          <a:endParaRPr lang="en-US"/>
        </a:p>
      </dgm:t>
    </dgm:pt>
    <dgm:pt modelId="{31E751B3-F23D-46DF-8E10-CDB3E65D27C1}" type="sibTrans" cxnId="{2DAC0DDE-4ACA-4640-A3BF-F45A7F8FE5AA}">
      <dgm:prSet/>
      <dgm:spPr/>
      <dgm:t>
        <a:bodyPr/>
        <a:lstStyle/>
        <a:p>
          <a:endParaRPr lang="en-US"/>
        </a:p>
      </dgm:t>
    </dgm:pt>
    <dgm:pt modelId="{A623D398-CED0-4F80-B1CD-7C0B9B4F1FD8}">
      <dgm:prSet/>
      <dgm:spPr/>
      <dgm:t>
        <a:bodyPr/>
        <a:lstStyle/>
        <a:p>
          <a:r>
            <a:rPr lang="en-US" dirty="0"/>
            <a:t>Qakbot: Black Basta has been observed using Qakbot during initial access.</a:t>
          </a:r>
        </a:p>
      </dgm:t>
    </dgm:pt>
    <dgm:pt modelId="{A2C81018-BADC-4084-A89B-14B3C9899C4D}" type="parTrans" cxnId="{BD1621BC-DB61-4BBE-9B2C-85C834C804E4}">
      <dgm:prSet/>
      <dgm:spPr/>
      <dgm:t>
        <a:bodyPr/>
        <a:lstStyle/>
        <a:p>
          <a:endParaRPr lang="en-US"/>
        </a:p>
      </dgm:t>
    </dgm:pt>
    <dgm:pt modelId="{23CC4579-A480-4215-976B-B127A85EA329}" type="sibTrans" cxnId="{BD1621BC-DB61-4BBE-9B2C-85C834C804E4}">
      <dgm:prSet/>
      <dgm:spPr/>
      <dgm:t>
        <a:bodyPr/>
        <a:lstStyle/>
        <a:p>
          <a:endParaRPr lang="en-US"/>
        </a:p>
      </dgm:t>
    </dgm:pt>
    <dgm:pt modelId="{8BC2FB13-F2F0-471A-A888-AC6E56C31ED5}">
      <dgm:prSet/>
      <dgm:spPr/>
      <dgm:t>
        <a:bodyPr/>
        <a:lstStyle/>
        <a:p>
          <a:r>
            <a:rPr lang="en-US"/>
            <a:t>Discovery and Execution: </a:t>
          </a:r>
        </a:p>
      </dgm:t>
    </dgm:pt>
    <dgm:pt modelId="{58A7043F-94A5-4E62-82B2-A618D84DF563}" type="parTrans" cxnId="{20282FD7-B3EF-4063-8E08-01D219C2F707}">
      <dgm:prSet/>
      <dgm:spPr/>
      <dgm:t>
        <a:bodyPr/>
        <a:lstStyle/>
        <a:p>
          <a:endParaRPr lang="en-US"/>
        </a:p>
      </dgm:t>
    </dgm:pt>
    <dgm:pt modelId="{BFB896D3-3E34-4960-B48F-B66540C8C63B}" type="sibTrans" cxnId="{20282FD7-B3EF-4063-8E08-01D219C2F707}">
      <dgm:prSet/>
      <dgm:spPr/>
      <dgm:t>
        <a:bodyPr/>
        <a:lstStyle/>
        <a:p>
          <a:endParaRPr lang="en-US"/>
        </a:p>
      </dgm:t>
    </dgm:pt>
    <dgm:pt modelId="{474F7263-5BF5-4346-BD2A-0611545EF959}">
      <dgm:prSet/>
      <dgm:spPr/>
      <dgm:t>
        <a:bodyPr/>
        <a:lstStyle/>
        <a:p>
          <a:r>
            <a:rPr lang="en-US" dirty="0"/>
            <a:t>Network Scanning: Black Basta affiliates use tools such as SoftPerfect network scanner (netscan.exe) to conduct network scanning.</a:t>
          </a:r>
        </a:p>
      </dgm:t>
    </dgm:pt>
    <dgm:pt modelId="{AA30C1BD-0957-4792-A6AF-76A1AD042142}" type="parTrans" cxnId="{F9484CC9-935B-4615-B7DD-A852B1DE8384}">
      <dgm:prSet/>
      <dgm:spPr/>
      <dgm:t>
        <a:bodyPr/>
        <a:lstStyle/>
        <a:p>
          <a:endParaRPr lang="en-US"/>
        </a:p>
      </dgm:t>
    </dgm:pt>
    <dgm:pt modelId="{4C8993C4-9A7B-4812-819F-BC5A5BEBA07F}" type="sibTrans" cxnId="{F9484CC9-935B-4615-B7DD-A852B1DE8384}">
      <dgm:prSet/>
      <dgm:spPr/>
      <dgm:t>
        <a:bodyPr/>
        <a:lstStyle/>
        <a:p>
          <a:endParaRPr lang="en-US"/>
        </a:p>
      </dgm:t>
    </dgm:pt>
    <dgm:pt modelId="{73D8F103-A61D-405F-B99D-453D6569A7A0}">
      <dgm:prSet/>
      <dgm:spPr/>
      <dgm:t>
        <a:bodyPr/>
        <a:lstStyle/>
        <a:p>
          <a:r>
            <a:rPr lang="en-US" dirty="0"/>
            <a:t>Reconnaissance: Affiliates conduct reconnaissance using utilities with innocuous file names (e.g., Intel or Dell) left in the root drive C:.</a:t>
          </a:r>
        </a:p>
      </dgm:t>
    </dgm:pt>
    <dgm:pt modelId="{CCC83E77-7F13-4EDD-AD75-32994B1EFFA4}" type="parTrans" cxnId="{AAA9612E-AFB4-408C-834A-767D0737E119}">
      <dgm:prSet/>
      <dgm:spPr/>
      <dgm:t>
        <a:bodyPr/>
        <a:lstStyle/>
        <a:p>
          <a:endParaRPr lang="en-US"/>
        </a:p>
      </dgm:t>
    </dgm:pt>
    <dgm:pt modelId="{EEB08191-1C4E-4D32-8591-01408FE203DD}" type="sibTrans" cxnId="{AAA9612E-AFB4-408C-834A-767D0737E119}">
      <dgm:prSet/>
      <dgm:spPr/>
      <dgm:t>
        <a:bodyPr/>
        <a:lstStyle/>
        <a:p>
          <a:endParaRPr lang="en-US"/>
        </a:p>
      </dgm:t>
    </dgm:pt>
    <dgm:pt modelId="{FF1FA79F-0801-4D77-93E1-D2E07522F966}" type="pres">
      <dgm:prSet presAssocID="{43461CE5-55F8-4536-A775-7A6CC34FDA45}" presName="linear" presStyleCnt="0">
        <dgm:presLayoutVars>
          <dgm:animLvl val="lvl"/>
          <dgm:resizeHandles val="exact"/>
        </dgm:presLayoutVars>
      </dgm:prSet>
      <dgm:spPr/>
    </dgm:pt>
    <dgm:pt modelId="{7051579F-83E8-4C74-90B3-A984ADCE7BB3}" type="pres">
      <dgm:prSet presAssocID="{A8CEDA8A-1846-4463-9015-5ECF615FEFF3}" presName="parentText" presStyleLbl="node1" presStyleIdx="0" presStyleCnt="2">
        <dgm:presLayoutVars>
          <dgm:chMax val="0"/>
          <dgm:bulletEnabled val="1"/>
        </dgm:presLayoutVars>
      </dgm:prSet>
      <dgm:spPr/>
    </dgm:pt>
    <dgm:pt modelId="{86AF2E15-65C1-4AEC-A56C-5EF57DEE4175}" type="pres">
      <dgm:prSet presAssocID="{A8CEDA8A-1846-4463-9015-5ECF615FEFF3}" presName="childText" presStyleLbl="revTx" presStyleIdx="0" presStyleCnt="2">
        <dgm:presLayoutVars>
          <dgm:bulletEnabled val="1"/>
        </dgm:presLayoutVars>
      </dgm:prSet>
      <dgm:spPr/>
    </dgm:pt>
    <dgm:pt modelId="{A3DA2546-E979-485D-A039-58335F54297F}" type="pres">
      <dgm:prSet presAssocID="{8BC2FB13-F2F0-471A-A888-AC6E56C31ED5}" presName="parentText" presStyleLbl="node1" presStyleIdx="1" presStyleCnt="2">
        <dgm:presLayoutVars>
          <dgm:chMax val="0"/>
          <dgm:bulletEnabled val="1"/>
        </dgm:presLayoutVars>
      </dgm:prSet>
      <dgm:spPr/>
    </dgm:pt>
    <dgm:pt modelId="{DF5093D9-388A-4492-8F31-F52F24AE03B8}" type="pres">
      <dgm:prSet presAssocID="{8BC2FB13-F2F0-471A-A888-AC6E56C31ED5}" presName="childText" presStyleLbl="revTx" presStyleIdx="1" presStyleCnt="2">
        <dgm:presLayoutVars>
          <dgm:bulletEnabled val="1"/>
        </dgm:presLayoutVars>
      </dgm:prSet>
      <dgm:spPr/>
    </dgm:pt>
  </dgm:ptLst>
  <dgm:cxnLst>
    <dgm:cxn modelId="{AAA9612E-AFB4-408C-834A-767D0737E119}" srcId="{8BC2FB13-F2F0-471A-A888-AC6E56C31ED5}" destId="{73D8F103-A61D-405F-B99D-453D6569A7A0}" srcOrd="1" destOrd="0" parTransId="{CCC83E77-7F13-4EDD-AD75-32994B1EFFA4}" sibTransId="{EEB08191-1C4E-4D32-8591-01408FE203DD}"/>
    <dgm:cxn modelId="{C336583A-1191-4984-9646-708F34E9511C}" type="presOf" srcId="{43461CE5-55F8-4536-A775-7A6CC34FDA45}" destId="{FF1FA79F-0801-4D77-93E1-D2E07522F966}" srcOrd="0" destOrd="0" presId="urn:microsoft.com/office/officeart/2005/8/layout/vList2"/>
    <dgm:cxn modelId="{BAEF8046-0301-475C-B0F1-5346AE02D826}" type="presOf" srcId="{DD1A37CE-220D-45B1-8C28-C2FBF6EDF86F}" destId="{86AF2E15-65C1-4AEC-A56C-5EF57DEE4175}" srcOrd="0" destOrd="2" presId="urn:microsoft.com/office/officeart/2005/8/layout/vList2"/>
    <dgm:cxn modelId="{90348649-7E50-4CEA-BD50-008B2459DDC5}" type="presOf" srcId="{8BC2FB13-F2F0-471A-A888-AC6E56C31ED5}" destId="{A3DA2546-E979-485D-A039-58335F54297F}" srcOrd="0" destOrd="0" presId="urn:microsoft.com/office/officeart/2005/8/layout/vList2"/>
    <dgm:cxn modelId="{E6924784-A0F2-4271-9596-5A7B02B6DDEF}" type="presOf" srcId="{A73994B5-4D58-4983-89F7-676681F96777}" destId="{86AF2E15-65C1-4AEC-A56C-5EF57DEE4175}" srcOrd="0" destOrd="1" presId="urn:microsoft.com/office/officeart/2005/8/layout/vList2"/>
    <dgm:cxn modelId="{D5402890-44A9-426C-9615-6540124D76B6}" type="presOf" srcId="{A623D398-CED0-4F80-B1CD-7C0B9B4F1FD8}" destId="{86AF2E15-65C1-4AEC-A56C-5EF57DEE4175}" srcOrd="0" destOrd="3" presId="urn:microsoft.com/office/officeart/2005/8/layout/vList2"/>
    <dgm:cxn modelId="{1FB11892-0F3E-4CF1-9FFD-E845070198EF}" type="presOf" srcId="{A8CEDA8A-1846-4463-9015-5ECF615FEFF3}" destId="{7051579F-83E8-4C74-90B3-A984ADCE7BB3}" srcOrd="0" destOrd="0" presId="urn:microsoft.com/office/officeart/2005/8/layout/vList2"/>
    <dgm:cxn modelId="{B3715492-26C2-4DF1-96E2-AF3744BBB245}" srcId="{A8CEDA8A-1846-4463-9015-5ECF615FEFF3}" destId="{A73994B5-4D58-4983-89F7-676681F96777}" srcOrd="1" destOrd="0" parTransId="{E3697BA4-C430-452F-9BE2-B6FAEB704F99}" sibTransId="{8E973334-C112-4690-9870-DF4DFC7998DB}"/>
    <dgm:cxn modelId="{0CD6BFAC-E246-4CA7-9E0D-66F67219CA79}" srcId="{A8CEDA8A-1846-4463-9015-5ECF615FEFF3}" destId="{C698801B-14B4-43D5-97AB-6D4D5678B4B7}" srcOrd="0" destOrd="0" parTransId="{3B612521-1E09-4719-BC6F-4AA9D5AD404B}" sibTransId="{580F8067-0266-41A7-80C5-E1D1B7BF502C}"/>
    <dgm:cxn modelId="{4EAE3BB7-810E-431A-987F-2FFFE7A20451}" type="presOf" srcId="{73D8F103-A61D-405F-B99D-453D6569A7A0}" destId="{DF5093D9-388A-4492-8F31-F52F24AE03B8}" srcOrd="0" destOrd="1" presId="urn:microsoft.com/office/officeart/2005/8/layout/vList2"/>
    <dgm:cxn modelId="{BD1621BC-DB61-4BBE-9B2C-85C834C804E4}" srcId="{A8CEDA8A-1846-4463-9015-5ECF615FEFF3}" destId="{A623D398-CED0-4F80-B1CD-7C0B9B4F1FD8}" srcOrd="3" destOrd="0" parTransId="{A2C81018-BADC-4084-A89B-14B3C9899C4D}" sibTransId="{23CC4579-A480-4215-976B-B127A85EA329}"/>
    <dgm:cxn modelId="{F9484CC9-935B-4615-B7DD-A852B1DE8384}" srcId="{8BC2FB13-F2F0-471A-A888-AC6E56C31ED5}" destId="{474F7263-5BF5-4346-BD2A-0611545EF959}" srcOrd="0" destOrd="0" parTransId="{AA30C1BD-0957-4792-A6AF-76A1AD042142}" sibTransId="{4C8993C4-9A7B-4812-819F-BC5A5BEBA07F}"/>
    <dgm:cxn modelId="{5C2821CE-3D65-4A9B-A171-EF5D00232F0E}" type="presOf" srcId="{C698801B-14B4-43D5-97AB-6D4D5678B4B7}" destId="{86AF2E15-65C1-4AEC-A56C-5EF57DEE4175}" srcOrd="0" destOrd="0" presId="urn:microsoft.com/office/officeart/2005/8/layout/vList2"/>
    <dgm:cxn modelId="{20282FD7-B3EF-4063-8E08-01D219C2F707}" srcId="{43461CE5-55F8-4536-A775-7A6CC34FDA45}" destId="{8BC2FB13-F2F0-471A-A888-AC6E56C31ED5}" srcOrd="1" destOrd="0" parTransId="{58A7043F-94A5-4E62-82B2-A618D84DF563}" sibTransId="{BFB896D3-3E34-4960-B48F-B66540C8C63B}"/>
    <dgm:cxn modelId="{93EA04D8-4C5E-4601-9739-E7DE2BEC493A}" srcId="{43461CE5-55F8-4536-A775-7A6CC34FDA45}" destId="{A8CEDA8A-1846-4463-9015-5ECF615FEFF3}" srcOrd="0" destOrd="0" parTransId="{702B551E-4E2A-4C81-9E85-2829B48124DB}" sibTransId="{A488D20C-BF09-4890-8746-DEBC725B6F6A}"/>
    <dgm:cxn modelId="{2DAC0DDE-4ACA-4640-A3BF-F45A7F8FE5AA}" srcId="{A8CEDA8A-1846-4463-9015-5ECF615FEFF3}" destId="{DD1A37CE-220D-45B1-8C28-C2FBF6EDF86F}" srcOrd="2" destOrd="0" parTransId="{3C537745-AE73-42C4-844F-26FE7379859F}" sibTransId="{31E751B3-F23D-46DF-8E10-CDB3E65D27C1}"/>
    <dgm:cxn modelId="{D008A7DE-BD56-4780-A7DA-7C1BE135BFD1}" type="presOf" srcId="{474F7263-5BF5-4346-BD2A-0611545EF959}" destId="{DF5093D9-388A-4492-8F31-F52F24AE03B8}" srcOrd="0" destOrd="0" presId="urn:microsoft.com/office/officeart/2005/8/layout/vList2"/>
    <dgm:cxn modelId="{1CF6B73D-08A2-49AF-BCEB-FF35114BCBFE}" type="presParOf" srcId="{FF1FA79F-0801-4D77-93E1-D2E07522F966}" destId="{7051579F-83E8-4C74-90B3-A984ADCE7BB3}" srcOrd="0" destOrd="0" presId="urn:microsoft.com/office/officeart/2005/8/layout/vList2"/>
    <dgm:cxn modelId="{1C7D3058-81F0-4DB8-A3EB-AB26C1E5A884}" type="presParOf" srcId="{FF1FA79F-0801-4D77-93E1-D2E07522F966}" destId="{86AF2E15-65C1-4AEC-A56C-5EF57DEE4175}" srcOrd="1" destOrd="0" presId="urn:microsoft.com/office/officeart/2005/8/layout/vList2"/>
    <dgm:cxn modelId="{46D51442-83EC-46B0-B1B0-DA1B0C063A0F}" type="presParOf" srcId="{FF1FA79F-0801-4D77-93E1-D2E07522F966}" destId="{A3DA2546-E979-485D-A039-58335F54297F}" srcOrd="2" destOrd="0" presId="urn:microsoft.com/office/officeart/2005/8/layout/vList2"/>
    <dgm:cxn modelId="{9EB15823-5F28-4940-AA36-E6DFC9082CC2}" type="presParOf" srcId="{FF1FA79F-0801-4D77-93E1-D2E07522F966}" destId="{DF5093D9-388A-4492-8F31-F52F24AE03B8}"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461CE5-55F8-4536-A775-7A6CC34FDA45}"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A8CEDA8A-1846-4463-9015-5ECF615FEFF3}">
      <dgm:prSet/>
      <dgm:spPr/>
      <dgm:t>
        <a:bodyPr/>
        <a:lstStyle/>
        <a:p>
          <a:r>
            <a:rPr lang="en-US" dirty="0"/>
            <a:t>Lateral Movement: </a:t>
          </a:r>
        </a:p>
      </dgm:t>
    </dgm:pt>
    <dgm:pt modelId="{702B551E-4E2A-4C81-9E85-2829B48124DB}" type="parTrans" cxnId="{93EA04D8-4C5E-4601-9739-E7DE2BEC493A}">
      <dgm:prSet/>
      <dgm:spPr/>
      <dgm:t>
        <a:bodyPr/>
        <a:lstStyle/>
        <a:p>
          <a:endParaRPr lang="en-US"/>
        </a:p>
      </dgm:t>
    </dgm:pt>
    <dgm:pt modelId="{A488D20C-BF09-4890-8746-DEBC725B6F6A}" type="sibTrans" cxnId="{93EA04D8-4C5E-4601-9739-E7DE2BEC493A}">
      <dgm:prSet/>
      <dgm:spPr/>
      <dgm:t>
        <a:bodyPr/>
        <a:lstStyle/>
        <a:p>
          <a:endParaRPr lang="en-US"/>
        </a:p>
      </dgm:t>
    </dgm:pt>
    <dgm:pt modelId="{C698801B-14B4-43D5-97AB-6D4D5678B4B7}">
      <dgm:prSet/>
      <dgm:spPr/>
      <dgm:t>
        <a:bodyPr/>
        <a:lstStyle/>
        <a:p>
          <a:r>
            <a:rPr lang="en-US" dirty="0"/>
            <a:t>Remote Access Tools: Tools like </a:t>
          </a:r>
          <a:r>
            <a:rPr lang="en-US" dirty="0" err="1"/>
            <a:t>Splashtop</a:t>
          </a:r>
          <a:r>
            <a:rPr lang="en-US" dirty="0"/>
            <a:t>, Screen Connect, and Cobalt Strike beacons are used for remote access and lateral movement.</a:t>
          </a:r>
        </a:p>
      </dgm:t>
    </dgm:pt>
    <dgm:pt modelId="{3B612521-1E09-4719-BC6F-4AA9D5AD404B}" type="parTrans" cxnId="{0CD6BFAC-E246-4CA7-9E0D-66F67219CA79}">
      <dgm:prSet/>
      <dgm:spPr/>
      <dgm:t>
        <a:bodyPr/>
        <a:lstStyle/>
        <a:p>
          <a:endParaRPr lang="en-US"/>
        </a:p>
      </dgm:t>
    </dgm:pt>
    <dgm:pt modelId="{580F8067-0266-41A7-80C5-E1D1B7BF502C}" type="sibTrans" cxnId="{0CD6BFAC-E246-4CA7-9E0D-66F67219CA79}">
      <dgm:prSet/>
      <dgm:spPr/>
      <dgm:t>
        <a:bodyPr/>
        <a:lstStyle/>
        <a:p>
          <a:endParaRPr lang="en-US"/>
        </a:p>
      </dgm:t>
    </dgm:pt>
    <dgm:pt modelId="{8BC2FB13-F2F0-471A-A888-AC6E56C31ED5}">
      <dgm:prSet/>
      <dgm:spPr/>
      <dgm:t>
        <a:bodyPr/>
        <a:lstStyle/>
        <a:p>
          <a:r>
            <a:rPr lang="en-US" dirty="0"/>
            <a:t>Privilege Escalation: : </a:t>
          </a:r>
        </a:p>
      </dgm:t>
    </dgm:pt>
    <dgm:pt modelId="{58A7043F-94A5-4E62-82B2-A618D84DF563}" type="parTrans" cxnId="{20282FD7-B3EF-4063-8E08-01D219C2F707}">
      <dgm:prSet/>
      <dgm:spPr/>
      <dgm:t>
        <a:bodyPr/>
        <a:lstStyle/>
        <a:p>
          <a:endParaRPr lang="en-US"/>
        </a:p>
      </dgm:t>
    </dgm:pt>
    <dgm:pt modelId="{BFB896D3-3E34-4960-B48F-B66540C8C63B}" type="sibTrans" cxnId="{20282FD7-B3EF-4063-8E08-01D219C2F707}">
      <dgm:prSet/>
      <dgm:spPr/>
      <dgm:t>
        <a:bodyPr/>
        <a:lstStyle/>
        <a:p>
          <a:endParaRPr lang="en-US"/>
        </a:p>
      </dgm:t>
    </dgm:pt>
    <dgm:pt modelId="{474F7263-5BF5-4346-BD2A-0611545EF959}">
      <dgm:prSet/>
      <dgm:spPr/>
      <dgm:t>
        <a:bodyPr/>
        <a:lstStyle/>
        <a:p>
          <a:r>
            <a:rPr lang="en-US" dirty="0"/>
            <a:t>Credential Scraping: Black Basta affiliates use credential scraping tools like Mimikatz for privilege escalation.</a:t>
          </a:r>
        </a:p>
      </dgm:t>
    </dgm:pt>
    <dgm:pt modelId="{AA30C1BD-0957-4792-A6AF-76A1AD042142}" type="parTrans" cxnId="{F9484CC9-935B-4615-B7DD-A852B1DE8384}">
      <dgm:prSet/>
      <dgm:spPr/>
      <dgm:t>
        <a:bodyPr/>
        <a:lstStyle/>
        <a:p>
          <a:endParaRPr lang="en-US"/>
        </a:p>
      </dgm:t>
    </dgm:pt>
    <dgm:pt modelId="{4C8993C4-9A7B-4812-819F-BC5A5BEBA07F}" type="sibTrans" cxnId="{F9484CC9-935B-4615-B7DD-A852B1DE8384}">
      <dgm:prSet/>
      <dgm:spPr/>
      <dgm:t>
        <a:bodyPr/>
        <a:lstStyle/>
        <a:p>
          <a:endParaRPr lang="en-US"/>
        </a:p>
      </dgm:t>
    </dgm:pt>
    <dgm:pt modelId="{292F654F-8275-423A-9C88-107C79D628A2}">
      <dgm:prSet/>
      <dgm:spPr/>
      <dgm:t>
        <a:bodyPr/>
        <a:lstStyle/>
        <a:p>
          <a:r>
            <a:rPr lang="en-US" dirty="0"/>
            <a:t>Other Tools: </a:t>
          </a:r>
          <a:r>
            <a:rPr lang="en-US" dirty="0" err="1"/>
            <a:t>BITSAdmin</a:t>
          </a:r>
          <a:r>
            <a:rPr lang="en-US" dirty="0"/>
            <a:t> and </a:t>
          </a:r>
          <a:r>
            <a:rPr lang="en-US" dirty="0" err="1"/>
            <a:t>PsExec</a:t>
          </a:r>
          <a:r>
            <a:rPr lang="en-US" dirty="0"/>
            <a:t>, along with Remote Desktop Protocol (RDP), are used for lateral movement.</a:t>
          </a:r>
        </a:p>
      </dgm:t>
    </dgm:pt>
    <dgm:pt modelId="{E50C70B2-BEF0-40D7-A341-8DFB229AA2E3}" type="parTrans" cxnId="{A980959B-B87F-4030-B06B-10A453AF1458}">
      <dgm:prSet/>
      <dgm:spPr/>
      <dgm:t>
        <a:bodyPr/>
        <a:lstStyle/>
        <a:p>
          <a:endParaRPr lang="en-US"/>
        </a:p>
      </dgm:t>
    </dgm:pt>
    <dgm:pt modelId="{89FD9E7A-D5A2-41C2-8DB2-E9EE8C31FC25}" type="sibTrans" cxnId="{A980959B-B87F-4030-B06B-10A453AF1458}">
      <dgm:prSet/>
      <dgm:spPr/>
      <dgm:t>
        <a:bodyPr/>
        <a:lstStyle/>
        <a:p>
          <a:endParaRPr lang="en-US"/>
        </a:p>
      </dgm:t>
    </dgm:pt>
    <dgm:pt modelId="{804B1CEE-EEFD-40C8-98E6-BC0DEC2F7E0F}">
      <dgm:prSet/>
      <dgm:spPr/>
      <dgm:t>
        <a:bodyPr/>
        <a:lstStyle/>
        <a:p>
          <a:r>
            <a:rPr lang="en-US" dirty="0"/>
            <a:t>Exploiting Vulnerabilities: Black Basta affiliates have exploited </a:t>
          </a:r>
          <a:r>
            <a:rPr lang="en-US" dirty="0" err="1"/>
            <a:t>ZeroLogon</a:t>
          </a:r>
          <a:r>
            <a:rPr lang="en-US" dirty="0"/>
            <a:t> (CVE-2020-1472), </a:t>
          </a:r>
          <a:r>
            <a:rPr lang="en-US" dirty="0" err="1"/>
            <a:t>NoPac</a:t>
          </a:r>
          <a:r>
            <a:rPr lang="en-US" dirty="0"/>
            <a:t> (CVE-2021-42278 and CVE-2021-42287), and </a:t>
          </a:r>
          <a:r>
            <a:rPr lang="en-US" dirty="0" err="1"/>
            <a:t>PrintNightmare</a:t>
          </a:r>
          <a:r>
            <a:rPr lang="en-US" dirty="0"/>
            <a:t> (CVE-2021-34527) vulnerabilities for local and Windows Active Domain privilege escalation.</a:t>
          </a:r>
        </a:p>
      </dgm:t>
    </dgm:pt>
    <dgm:pt modelId="{F7A08DDC-ED69-4DB5-91F1-09BF52CD2452}" type="parTrans" cxnId="{49F3C984-5348-4B3A-ACE8-49C22D9CF5C0}">
      <dgm:prSet/>
      <dgm:spPr/>
      <dgm:t>
        <a:bodyPr/>
        <a:lstStyle/>
        <a:p>
          <a:endParaRPr lang="en-US"/>
        </a:p>
      </dgm:t>
    </dgm:pt>
    <dgm:pt modelId="{6A0BD9E6-9C78-4395-A95C-52C6C64CF936}" type="sibTrans" cxnId="{49F3C984-5348-4B3A-ACE8-49C22D9CF5C0}">
      <dgm:prSet/>
      <dgm:spPr/>
      <dgm:t>
        <a:bodyPr/>
        <a:lstStyle/>
        <a:p>
          <a:endParaRPr lang="en-US"/>
        </a:p>
      </dgm:t>
    </dgm:pt>
    <dgm:pt modelId="{FF1FA79F-0801-4D77-93E1-D2E07522F966}" type="pres">
      <dgm:prSet presAssocID="{43461CE5-55F8-4536-A775-7A6CC34FDA45}" presName="linear" presStyleCnt="0">
        <dgm:presLayoutVars>
          <dgm:animLvl val="lvl"/>
          <dgm:resizeHandles val="exact"/>
        </dgm:presLayoutVars>
      </dgm:prSet>
      <dgm:spPr/>
    </dgm:pt>
    <dgm:pt modelId="{7051579F-83E8-4C74-90B3-A984ADCE7BB3}" type="pres">
      <dgm:prSet presAssocID="{A8CEDA8A-1846-4463-9015-5ECF615FEFF3}" presName="parentText" presStyleLbl="node1" presStyleIdx="0" presStyleCnt="2">
        <dgm:presLayoutVars>
          <dgm:chMax val="0"/>
          <dgm:bulletEnabled val="1"/>
        </dgm:presLayoutVars>
      </dgm:prSet>
      <dgm:spPr/>
    </dgm:pt>
    <dgm:pt modelId="{86AF2E15-65C1-4AEC-A56C-5EF57DEE4175}" type="pres">
      <dgm:prSet presAssocID="{A8CEDA8A-1846-4463-9015-5ECF615FEFF3}" presName="childText" presStyleLbl="revTx" presStyleIdx="0" presStyleCnt="2">
        <dgm:presLayoutVars>
          <dgm:bulletEnabled val="1"/>
        </dgm:presLayoutVars>
      </dgm:prSet>
      <dgm:spPr/>
    </dgm:pt>
    <dgm:pt modelId="{A3DA2546-E979-485D-A039-58335F54297F}" type="pres">
      <dgm:prSet presAssocID="{8BC2FB13-F2F0-471A-A888-AC6E56C31ED5}" presName="parentText" presStyleLbl="node1" presStyleIdx="1" presStyleCnt="2">
        <dgm:presLayoutVars>
          <dgm:chMax val="0"/>
          <dgm:bulletEnabled val="1"/>
        </dgm:presLayoutVars>
      </dgm:prSet>
      <dgm:spPr/>
    </dgm:pt>
    <dgm:pt modelId="{DF5093D9-388A-4492-8F31-F52F24AE03B8}" type="pres">
      <dgm:prSet presAssocID="{8BC2FB13-F2F0-471A-A888-AC6E56C31ED5}" presName="childText" presStyleLbl="revTx" presStyleIdx="1" presStyleCnt="2">
        <dgm:presLayoutVars>
          <dgm:bulletEnabled val="1"/>
        </dgm:presLayoutVars>
      </dgm:prSet>
      <dgm:spPr/>
    </dgm:pt>
  </dgm:ptLst>
  <dgm:cxnLst>
    <dgm:cxn modelId="{30EA4502-03E6-43DF-B5AD-E722D71AB348}" type="presOf" srcId="{292F654F-8275-423A-9C88-107C79D628A2}" destId="{86AF2E15-65C1-4AEC-A56C-5EF57DEE4175}" srcOrd="0" destOrd="1" presId="urn:microsoft.com/office/officeart/2005/8/layout/vList2"/>
    <dgm:cxn modelId="{C336583A-1191-4984-9646-708F34E9511C}" type="presOf" srcId="{43461CE5-55F8-4536-A775-7A6CC34FDA45}" destId="{FF1FA79F-0801-4D77-93E1-D2E07522F966}" srcOrd="0" destOrd="0" presId="urn:microsoft.com/office/officeart/2005/8/layout/vList2"/>
    <dgm:cxn modelId="{6A167C5E-F1E2-4F63-A92C-50D2EDE8C77B}" type="presOf" srcId="{804B1CEE-EEFD-40C8-98E6-BC0DEC2F7E0F}" destId="{DF5093D9-388A-4492-8F31-F52F24AE03B8}" srcOrd="0" destOrd="1" presId="urn:microsoft.com/office/officeart/2005/8/layout/vList2"/>
    <dgm:cxn modelId="{90348649-7E50-4CEA-BD50-008B2459DDC5}" type="presOf" srcId="{8BC2FB13-F2F0-471A-A888-AC6E56C31ED5}" destId="{A3DA2546-E979-485D-A039-58335F54297F}" srcOrd="0" destOrd="0" presId="urn:microsoft.com/office/officeart/2005/8/layout/vList2"/>
    <dgm:cxn modelId="{49F3C984-5348-4B3A-ACE8-49C22D9CF5C0}" srcId="{8BC2FB13-F2F0-471A-A888-AC6E56C31ED5}" destId="{804B1CEE-EEFD-40C8-98E6-BC0DEC2F7E0F}" srcOrd="1" destOrd="0" parTransId="{F7A08DDC-ED69-4DB5-91F1-09BF52CD2452}" sibTransId="{6A0BD9E6-9C78-4395-A95C-52C6C64CF936}"/>
    <dgm:cxn modelId="{1FB11892-0F3E-4CF1-9FFD-E845070198EF}" type="presOf" srcId="{A8CEDA8A-1846-4463-9015-5ECF615FEFF3}" destId="{7051579F-83E8-4C74-90B3-A984ADCE7BB3}" srcOrd="0" destOrd="0" presId="urn:microsoft.com/office/officeart/2005/8/layout/vList2"/>
    <dgm:cxn modelId="{A980959B-B87F-4030-B06B-10A453AF1458}" srcId="{A8CEDA8A-1846-4463-9015-5ECF615FEFF3}" destId="{292F654F-8275-423A-9C88-107C79D628A2}" srcOrd="1" destOrd="0" parTransId="{E50C70B2-BEF0-40D7-A341-8DFB229AA2E3}" sibTransId="{89FD9E7A-D5A2-41C2-8DB2-E9EE8C31FC25}"/>
    <dgm:cxn modelId="{0CD6BFAC-E246-4CA7-9E0D-66F67219CA79}" srcId="{A8CEDA8A-1846-4463-9015-5ECF615FEFF3}" destId="{C698801B-14B4-43D5-97AB-6D4D5678B4B7}" srcOrd="0" destOrd="0" parTransId="{3B612521-1E09-4719-BC6F-4AA9D5AD404B}" sibTransId="{580F8067-0266-41A7-80C5-E1D1B7BF502C}"/>
    <dgm:cxn modelId="{F9484CC9-935B-4615-B7DD-A852B1DE8384}" srcId="{8BC2FB13-F2F0-471A-A888-AC6E56C31ED5}" destId="{474F7263-5BF5-4346-BD2A-0611545EF959}" srcOrd="0" destOrd="0" parTransId="{AA30C1BD-0957-4792-A6AF-76A1AD042142}" sibTransId="{4C8993C4-9A7B-4812-819F-BC5A5BEBA07F}"/>
    <dgm:cxn modelId="{5C2821CE-3D65-4A9B-A171-EF5D00232F0E}" type="presOf" srcId="{C698801B-14B4-43D5-97AB-6D4D5678B4B7}" destId="{86AF2E15-65C1-4AEC-A56C-5EF57DEE4175}" srcOrd="0" destOrd="0" presId="urn:microsoft.com/office/officeart/2005/8/layout/vList2"/>
    <dgm:cxn modelId="{20282FD7-B3EF-4063-8E08-01D219C2F707}" srcId="{43461CE5-55F8-4536-A775-7A6CC34FDA45}" destId="{8BC2FB13-F2F0-471A-A888-AC6E56C31ED5}" srcOrd="1" destOrd="0" parTransId="{58A7043F-94A5-4E62-82B2-A618D84DF563}" sibTransId="{BFB896D3-3E34-4960-B48F-B66540C8C63B}"/>
    <dgm:cxn modelId="{93EA04D8-4C5E-4601-9739-E7DE2BEC493A}" srcId="{43461CE5-55F8-4536-A775-7A6CC34FDA45}" destId="{A8CEDA8A-1846-4463-9015-5ECF615FEFF3}" srcOrd="0" destOrd="0" parTransId="{702B551E-4E2A-4C81-9E85-2829B48124DB}" sibTransId="{A488D20C-BF09-4890-8746-DEBC725B6F6A}"/>
    <dgm:cxn modelId="{D008A7DE-BD56-4780-A7DA-7C1BE135BFD1}" type="presOf" srcId="{474F7263-5BF5-4346-BD2A-0611545EF959}" destId="{DF5093D9-388A-4492-8F31-F52F24AE03B8}" srcOrd="0" destOrd="0" presId="urn:microsoft.com/office/officeart/2005/8/layout/vList2"/>
    <dgm:cxn modelId="{1CF6B73D-08A2-49AF-BCEB-FF35114BCBFE}" type="presParOf" srcId="{FF1FA79F-0801-4D77-93E1-D2E07522F966}" destId="{7051579F-83E8-4C74-90B3-A984ADCE7BB3}" srcOrd="0" destOrd="0" presId="urn:microsoft.com/office/officeart/2005/8/layout/vList2"/>
    <dgm:cxn modelId="{1C7D3058-81F0-4DB8-A3EB-AB26C1E5A884}" type="presParOf" srcId="{FF1FA79F-0801-4D77-93E1-D2E07522F966}" destId="{86AF2E15-65C1-4AEC-A56C-5EF57DEE4175}" srcOrd="1" destOrd="0" presId="urn:microsoft.com/office/officeart/2005/8/layout/vList2"/>
    <dgm:cxn modelId="{46D51442-83EC-46B0-B1B0-DA1B0C063A0F}" type="presParOf" srcId="{FF1FA79F-0801-4D77-93E1-D2E07522F966}" destId="{A3DA2546-E979-485D-A039-58335F54297F}" srcOrd="2" destOrd="0" presId="urn:microsoft.com/office/officeart/2005/8/layout/vList2"/>
    <dgm:cxn modelId="{9EB15823-5F28-4940-AA36-E6DFC9082CC2}" type="presParOf" srcId="{FF1FA79F-0801-4D77-93E1-D2E07522F966}" destId="{DF5093D9-388A-4492-8F31-F52F24AE03B8}"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3461CE5-55F8-4536-A775-7A6CC34FDA45}"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A8CEDA8A-1846-4463-9015-5ECF615FEFF3}">
      <dgm:prSet/>
      <dgm:spPr/>
      <dgm:t>
        <a:bodyPr/>
        <a:lstStyle/>
        <a:p>
          <a:r>
            <a:rPr lang="en-US" b="1" dirty="0"/>
            <a:t>Defense Evasion</a:t>
          </a:r>
          <a:r>
            <a:rPr lang="en-US" dirty="0"/>
            <a:t>: </a:t>
          </a:r>
        </a:p>
      </dgm:t>
    </dgm:pt>
    <dgm:pt modelId="{702B551E-4E2A-4C81-9E85-2829B48124DB}" type="parTrans" cxnId="{93EA04D8-4C5E-4601-9739-E7DE2BEC493A}">
      <dgm:prSet/>
      <dgm:spPr/>
      <dgm:t>
        <a:bodyPr/>
        <a:lstStyle/>
        <a:p>
          <a:endParaRPr lang="en-US"/>
        </a:p>
      </dgm:t>
    </dgm:pt>
    <dgm:pt modelId="{A488D20C-BF09-4890-8746-DEBC725B6F6A}" type="sibTrans" cxnId="{93EA04D8-4C5E-4601-9739-E7DE2BEC493A}">
      <dgm:prSet/>
      <dgm:spPr/>
      <dgm:t>
        <a:bodyPr/>
        <a:lstStyle/>
        <a:p>
          <a:endParaRPr lang="en-US"/>
        </a:p>
      </dgm:t>
    </dgm:pt>
    <dgm:pt modelId="{C698801B-14B4-43D5-97AB-6D4D5678B4B7}">
      <dgm:prSet custT="1"/>
      <dgm:spPr/>
      <dgm:t>
        <a:bodyPr/>
        <a:lstStyle/>
        <a:p>
          <a:pPr marL="228600" lvl="1" indent="-228600" algn="l" defTabSz="977900">
            <a:lnSpc>
              <a:spcPct val="90000"/>
            </a:lnSpc>
            <a:spcBef>
              <a:spcPct val="0"/>
            </a:spcBef>
            <a:spcAft>
              <a:spcPct val="20000"/>
            </a:spcAft>
            <a:buFont typeface="Arial" panose="020B0604020202020204" pitchFamily="34" charset="0"/>
            <a:buChar char="•"/>
          </a:pPr>
          <a:r>
            <a:rPr lang="en-US" sz="2200" kern="1200" dirty="0">
              <a:solidFill>
                <a:prstClr val="black">
                  <a:hueOff val="0"/>
                  <a:satOff val="0"/>
                  <a:lumOff val="0"/>
                  <a:alphaOff val="0"/>
                </a:prstClr>
              </a:solidFill>
              <a:latin typeface="Aptos" panose="02110004020202020204"/>
              <a:ea typeface="+mn-ea"/>
              <a:cs typeface="+mn-cs"/>
            </a:rPr>
            <a:t>Masquerading: Affiliates use utilities with innocuous file names to evade detection.</a:t>
          </a:r>
        </a:p>
      </dgm:t>
    </dgm:pt>
    <dgm:pt modelId="{3B612521-1E09-4719-BC6F-4AA9D5AD404B}" type="parTrans" cxnId="{0CD6BFAC-E246-4CA7-9E0D-66F67219CA79}">
      <dgm:prSet/>
      <dgm:spPr/>
      <dgm:t>
        <a:bodyPr/>
        <a:lstStyle/>
        <a:p>
          <a:endParaRPr lang="en-US"/>
        </a:p>
      </dgm:t>
    </dgm:pt>
    <dgm:pt modelId="{580F8067-0266-41A7-80C5-E1D1B7BF502C}" type="sibTrans" cxnId="{0CD6BFAC-E246-4CA7-9E0D-66F67219CA79}">
      <dgm:prSet/>
      <dgm:spPr/>
      <dgm:t>
        <a:bodyPr/>
        <a:lstStyle/>
        <a:p>
          <a:endParaRPr lang="en-US"/>
        </a:p>
      </dgm:t>
    </dgm:pt>
    <dgm:pt modelId="{8BC2FB13-F2F0-471A-A888-AC6E56C31ED5}">
      <dgm:prSet/>
      <dgm:spPr/>
      <dgm:t>
        <a:bodyPr/>
        <a:lstStyle/>
        <a:p>
          <a:r>
            <a:rPr lang="en-US" b="1" dirty="0"/>
            <a:t>Exfiltration and Encryption</a:t>
          </a:r>
          <a:r>
            <a:rPr lang="en-US" dirty="0"/>
            <a:t>: </a:t>
          </a:r>
        </a:p>
      </dgm:t>
    </dgm:pt>
    <dgm:pt modelId="{58A7043F-94A5-4E62-82B2-A618D84DF563}" type="parTrans" cxnId="{20282FD7-B3EF-4063-8E08-01D219C2F707}">
      <dgm:prSet/>
      <dgm:spPr/>
      <dgm:t>
        <a:bodyPr/>
        <a:lstStyle/>
        <a:p>
          <a:endParaRPr lang="en-US"/>
        </a:p>
      </dgm:t>
    </dgm:pt>
    <dgm:pt modelId="{BFB896D3-3E34-4960-B48F-B66540C8C63B}" type="sibTrans" cxnId="{20282FD7-B3EF-4063-8E08-01D219C2F707}">
      <dgm:prSet/>
      <dgm:spPr/>
      <dgm:t>
        <a:bodyPr/>
        <a:lstStyle/>
        <a:p>
          <a:endParaRPr lang="en-US"/>
        </a:p>
      </dgm:t>
    </dgm:pt>
    <dgm:pt modelId="{474F7263-5BF5-4346-BD2A-0611545EF959}">
      <dgm:prSet/>
      <dgm:spPr/>
      <dgm:t>
        <a:bodyPr/>
        <a:lstStyle/>
        <a:p>
          <a:pPr marL="228600" lvl="1" indent="0" algn="l" defTabSz="933450">
            <a:lnSpc>
              <a:spcPct val="90000"/>
            </a:lnSpc>
            <a:spcBef>
              <a:spcPct val="0"/>
            </a:spcBef>
            <a:spcAft>
              <a:spcPct val="20000"/>
            </a:spcAft>
          </a:pPr>
          <a:endParaRPr lang="en-US" sz="2100" kern="1200" dirty="0"/>
        </a:p>
      </dgm:t>
    </dgm:pt>
    <dgm:pt modelId="{AA30C1BD-0957-4792-A6AF-76A1AD042142}" type="parTrans" cxnId="{F9484CC9-935B-4615-B7DD-A852B1DE8384}">
      <dgm:prSet/>
      <dgm:spPr/>
      <dgm:t>
        <a:bodyPr/>
        <a:lstStyle/>
        <a:p>
          <a:endParaRPr lang="en-US"/>
        </a:p>
      </dgm:t>
    </dgm:pt>
    <dgm:pt modelId="{4C8993C4-9A7B-4812-819F-BC5A5BEBA07F}" type="sibTrans" cxnId="{F9484CC9-935B-4615-B7DD-A852B1DE8384}">
      <dgm:prSet/>
      <dgm:spPr/>
      <dgm:t>
        <a:bodyPr/>
        <a:lstStyle/>
        <a:p>
          <a:endParaRPr lang="en-US"/>
        </a:p>
      </dgm:t>
    </dgm:pt>
    <dgm:pt modelId="{24696B10-9521-4C4F-AB1C-5AC66647B28B}">
      <dgm:prSet custT="1"/>
      <dgm:spPr/>
      <dgm:t>
        <a:bodyPr/>
        <a:lstStyle/>
        <a:p>
          <a:pPr marL="228600" lvl="1" indent="-228600" algn="l" defTabSz="977900">
            <a:lnSpc>
              <a:spcPct val="90000"/>
            </a:lnSpc>
            <a:spcBef>
              <a:spcPct val="0"/>
            </a:spcBef>
            <a:spcAft>
              <a:spcPct val="20000"/>
            </a:spcAft>
            <a:buSzPts val="1000"/>
            <a:buFont typeface="Arial" panose="020B0604020202020204" pitchFamily="34" charset="0"/>
            <a:buChar char="•"/>
          </a:pPr>
          <a:r>
            <a:rPr lang="en-US" sz="2200" kern="1200" dirty="0">
              <a:solidFill>
                <a:prstClr val="black">
                  <a:hueOff val="0"/>
                  <a:satOff val="0"/>
                  <a:lumOff val="0"/>
                  <a:alphaOff val="0"/>
                </a:prstClr>
              </a:solidFill>
              <a:latin typeface="Aptos" panose="02110004020202020204"/>
              <a:ea typeface="+mn-ea"/>
              <a:cs typeface="+mn-cs"/>
            </a:rPr>
            <a:t>Disabling Security Tools: Black Basta affiliates use PowerShell to disable antivirus products and deploy tools like Backstab to disable endpoint detection and response (EDR) tooling.</a:t>
          </a:r>
        </a:p>
      </dgm:t>
    </dgm:pt>
    <dgm:pt modelId="{136E990E-742C-484B-A0C2-74E99EC846FF}" type="parTrans" cxnId="{48FCE630-EEE7-43F3-B331-0BD95D7F0B5F}">
      <dgm:prSet/>
      <dgm:spPr/>
      <dgm:t>
        <a:bodyPr/>
        <a:lstStyle/>
        <a:p>
          <a:endParaRPr lang="en-US"/>
        </a:p>
      </dgm:t>
    </dgm:pt>
    <dgm:pt modelId="{21C6742F-68F2-420A-8F82-FCEC2A4539BE}" type="sibTrans" cxnId="{48FCE630-EEE7-43F3-B331-0BD95D7F0B5F}">
      <dgm:prSet/>
      <dgm:spPr/>
      <dgm:t>
        <a:bodyPr/>
        <a:lstStyle/>
        <a:p>
          <a:endParaRPr lang="en-US"/>
        </a:p>
      </dgm:t>
    </dgm:pt>
    <dgm:pt modelId="{125BEFF1-5530-49EC-A072-CF6DD8AE7A7D}">
      <dgm:prSet custT="1"/>
      <dgm:spPr/>
      <dgm:t>
        <a:bodyPr/>
        <a:lstStyle/>
        <a:p>
          <a:pPr marL="228600" lvl="1" indent="-228600" algn="l" defTabSz="977900">
            <a:lnSpc>
              <a:spcPct val="90000"/>
            </a:lnSpc>
            <a:spcBef>
              <a:spcPct val="0"/>
            </a:spcBef>
            <a:spcAft>
              <a:spcPct val="20000"/>
            </a:spcAft>
            <a:buSzPts val="1000"/>
            <a:buFont typeface="Courier New" panose="02070309020205020404" pitchFamily="49" charset="0"/>
            <a:buChar char="•"/>
          </a:pPr>
          <a:r>
            <a:rPr lang="en-US" sz="2200" kern="1200" dirty="0">
              <a:solidFill>
                <a:prstClr val="black">
                  <a:hueOff val="0"/>
                  <a:satOff val="0"/>
                  <a:lumOff val="0"/>
                  <a:alphaOff val="0"/>
                </a:prstClr>
              </a:solidFill>
              <a:latin typeface="Aptos" panose="02110004020202020204"/>
              <a:ea typeface="+mn-ea"/>
              <a:cs typeface="+mn-cs"/>
            </a:rPr>
            <a:t>Data Exfiltration: </a:t>
          </a:r>
          <a:r>
            <a:rPr lang="en-US" sz="2200" kern="1200" dirty="0" err="1">
              <a:solidFill>
                <a:prstClr val="black">
                  <a:hueOff val="0"/>
                  <a:satOff val="0"/>
                  <a:lumOff val="0"/>
                  <a:alphaOff val="0"/>
                </a:prstClr>
              </a:solidFill>
              <a:latin typeface="Aptos" panose="02110004020202020204"/>
              <a:ea typeface="+mn-ea"/>
              <a:cs typeface="+mn-cs"/>
            </a:rPr>
            <a:t>RClone</a:t>
          </a:r>
          <a:r>
            <a:rPr lang="en-US" sz="2200" kern="1200" dirty="0">
              <a:solidFill>
                <a:prstClr val="black">
                  <a:hueOff val="0"/>
                  <a:satOff val="0"/>
                  <a:lumOff val="0"/>
                  <a:alphaOff val="0"/>
                </a:prstClr>
              </a:solidFill>
              <a:latin typeface="Aptos" panose="02110004020202020204"/>
              <a:ea typeface="+mn-ea"/>
              <a:cs typeface="+mn-cs"/>
            </a:rPr>
            <a:t> is used to facilitate data exfiltration prior to encryption.</a:t>
          </a:r>
        </a:p>
      </dgm:t>
    </dgm:pt>
    <dgm:pt modelId="{9A702D48-549E-4347-B5B9-4CE8CFAE6CD7}" type="parTrans" cxnId="{C6116BBD-1007-4E15-9701-5ABC7DB4ED03}">
      <dgm:prSet/>
      <dgm:spPr/>
      <dgm:t>
        <a:bodyPr/>
        <a:lstStyle/>
        <a:p>
          <a:endParaRPr lang="en-US"/>
        </a:p>
      </dgm:t>
    </dgm:pt>
    <dgm:pt modelId="{1ECD067E-1A7B-49CD-AA51-2A16F5F8AD6F}" type="sibTrans" cxnId="{C6116BBD-1007-4E15-9701-5ABC7DB4ED03}">
      <dgm:prSet/>
      <dgm:spPr/>
      <dgm:t>
        <a:bodyPr/>
        <a:lstStyle/>
        <a:p>
          <a:endParaRPr lang="en-US"/>
        </a:p>
      </dgm:t>
    </dgm:pt>
    <dgm:pt modelId="{264BCC98-B3CE-4C32-BC90-BD21D23C977B}">
      <dgm:prSet custT="1"/>
      <dgm:spPr/>
      <dgm:t>
        <a:bodyPr/>
        <a:lstStyle/>
        <a:p>
          <a:pPr marL="228600" lvl="1" indent="-228600" algn="l" defTabSz="977900">
            <a:lnSpc>
              <a:spcPct val="90000"/>
            </a:lnSpc>
            <a:spcBef>
              <a:spcPct val="0"/>
            </a:spcBef>
            <a:spcAft>
              <a:spcPct val="20000"/>
            </a:spcAft>
            <a:buSzPts val="1000"/>
            <a:buFont typeface="Courier New" panose="02070309020205020404" pitchFamily="49" charset="0"/>
            <a:buChar char="•"/>
          </a:pPr>
          <a:r>
            <a:rPr lang="en-US" sz="2200" kern="1200" dirty="0">
              <a:solidFill>
                <a:prstClr val="black">
                  <a:hueOff val="0"/>
                  <a:satOff val="0"/>
                  <a:lumOff val="0"/>
                  <a:alphaOff val="0"/>
                </a:prstClr>
              </a:solidFill>
              <a:latin typeface="Aptos" panose="02110004020202020204"/>
              <a:ea typeface="+mn-ea"/>
              <a:cs typeface="+mn-cs"/>
            </a:rPr>
            <a:t>Encryption: A ChaCha20 algorithm with an RSA-4096 public key fully encrypt files. A .basta or otherwise random file extension is added to file names.</a:t>
          </a:r>
        </a:p>
      </dgm:t>
    </dgm:pt>
    <dgm:pt modelId="{386153D7-DDA1-4264-AA6F-C70F4FAF61DE}" type="parTrans" cxnId="{4774870D-892D-4F8B-A682-7EDFE5BB0A07}">
      <dgm:prSet/>
      <dgm:spPr/>
      <dgm:t>
        <a:bodyPr/>
        <a:lstStyle/>
        <a:p>
          <a:endParaRPr lang="en-US"/>
        </a:p>
      </dgm:t>
    </dgm:pt>
    <dgm:pt modelId="{A58734F5-DD3B-4BF0-8CC2-24EC2E55F89E}" type="sibTrans" cxnId="{4774870D-892D-4F8B-A682-7EDFE5BB0A07}">
      <dgm:prSet/>
      <dgm:spPr/>
      <dgm:t>
        <a:bodyPr/>
        <a:lstStyle/>
        <a:p>
          <a:endParaRPr lang="en-US"/>
        </a:p>
      </dgm:t>
    </dgm:pt>
    <dgm:pt modelId="{706A1158-C87E-4C66-BEEB-5635D163162F}">
      <dgm:prSet custT="1"/>
      <dgm:spPr/>
      <dgm:t>
        <a:bodyPr/>
        <a:lstStyle/>
        <a:p>
          <a:pPr marL="228600" lvl="1" indent="-228600" algn="l" defTabSz="977900">
            <a:lnSpc>
              <a:spcPct val="90000"/>
            </a:lnSpc>
            <a:spcBef>
              <a:spcPct val="0"/>
            </a:spcBef>
            <a:spcAft>
              <a:spcPct val="20000"/>
            </a:spcAft>
            <a:buSzPts val="1000"/>
            <a:buFont typeface="Courier New" panose="02070309020205020404" pitchFamily="49" charset="0"/>
            <a:buChar char="•"/>
          </a:pPr>
          <a:r>
            <a:rPr lang="en-US" sz="2200" kern="1200" dirty="0">
              <a:solidFill>
                <a:prstClr val="black">
                  <a:hueOff val="0"/>
                  <a:satOff val="0"/>
                  <a:lumOff val="0"/>
                  <a:alphaOff val="0"/>
                </a:prstClr>
              </a:solidFill>
              <a:latin typeface="Aptos" panose="02110004020202020204"/>
              <a:ea typeface="+mn-ea"/>
              <a:cs typeface="+mn-cs"/>
            </a:rPr>
            <a:t>Inhibiting System Recovery: Affiliates use the vssadmin.exe program to delete volume shadow copies.</a:t>
          </a:r>
        </a:p>
      </dgm:t>
    </dgm:pt>
    <dgm:pt modelId="{7AB271EB-3EBE-4474-B01D-2D6CA25CE2FD}" type="parTrans" cxnId="{0913CCDF-3C0E-4BCE-B0F2-D9247947FE9D}">
      <dgm:prSet/>
      <dgm:spPr/>
      <dgm:t>
        <a:bodyPr/>
        <a:lstStyle/>
        <a:p>
          <a:endParaRPr lang="en-US"/>
        </a:p>
      </dgm:t>
    </dgm:pt>
    <dgm:pt modelId="{0F563CCD-3719-4630-827F-9EDEAACEFB63}" type="sibTrans" cxnId="{0913CCDF-3C0E-4BCE-B0F2-D9247947FE9D}">
      <dgm:prSet/>
      <dgm:spPr/>
      <dgm:t>
        <a:bodyPr/>
        <a:lstStyle/>
        <a:p>
          <a:endParaRPr lang="en-US"/>
        </a:p>
      </dgm:t>
    </dgm:pt>
    <dgm:pt modelId="{FF1FA79F-0801-4D77-93E1-D2E07522F966}" type="pres">
      <dgm:prSet presAssocID="{43461CE5-55F8-4536-A775-7A6CC34FDA45}" presName="linear" presStyleCnt="0">
        <dgm:presLayoutVars>
          <dgm:animLvl val="lvl"/>
          <dgm:resizeHandles val="exact"/>
        </dgm:presLayoutVars>
      </dgm:prSet>
      <dgm:spPr/>
    </dgm:pt>
    <dgm:pt modelId="{7051579F-83E8-4C74-90B3-A984ADCE7BB3}" type="pres">
      <dgm:prSet presAssocID="{A8CEDA8A-1846-4463-9015-5ECF615FEFF3}" presName="parentText" presStyleLbl="node1" presStyleIdx="0" presStyleCnt="2">
        <dgm:presLayoutVars>
          <dgm:chMax val="0"/>
          <dgm:bulletEnabled val="1"/>
        </dgm:presLayoutVars>
      </dgm:prSet>
      <dgm:spPr/>
    </dgm:pt>
    <dgm:pt modelId="{86AF2E15-65C1-4AEC-A56C-5EF57DEE4175}" type="pres">
      <dgm:prSet presAssocID="{A8CEDA8A-1846-4463-9015-5ECF615FEFF3}" presName="childText" presStyleLbl="revTx" presStyleIdx="0" presStyleCnt="2">
        <dgm:presLayoutVars>
          <dgm:bulletEnabled val="1"/>
        </dgm:presLayoutVars>
      </dgm:prSet>
      <dgm:spPr/>
    </dgm:pt>
    <dgm:pt modelId="{A3DA2546-E979-485D-A039-58335F54297F}" type="pres">
      <dgm:prSet presAssocID="{8BC2FB13-F2F0-471A-A888-AC6E56C31ED5}" presName="parentText" presStyleLbl="node1" presStyleIdx="1" presStyleCnt="2">
        <dgm:presLayoutVars>
          <dgm:chMax val="0"/>
          <dgm:bulletEnabled val="1"/>
        </dgm:presLayoutVars>
      </dgm:prSet>
      <dgm:spPr/>
    </dgm:pt>
    <dgm:pt modelId="{DF5093D9-388A-4492-8F31-F52F24AE03B8}" type="pres">
      <dgm:prSet presAssocID="{8BC2FB13-F2F0-471A-A888-AC6E56C31ED5}" presName="childText" presStyleLbl="revTx" presStyleIdx="1" presStyleCnt="2">
        <dgm:presLayoutVars>
          <dgm:bulletEnabled val="1"/>
        </dgm:presLayoutVars>
      </dgm:prSet>
      <dgm:spPr/>
    </dgm:pt>
  </dgm:ptLst>
  <dgm:cxnLst>
    <dgm:cxn modelId="{38F63A03-55BC-40A9-B06C-BD4CC378B099}" type="presOf" srcId="{706A1158-C87E-4C66-BEEB-5635D163162F}" destId="{DF5093D9-388A-4492-8F31-F52F24AE03B8}" srcOrd="0" destOrd="3" presId="urn:microsoft.com/office/officeart/2005/8/layout/vList2"/>
    <dgm:cxn modelId="{4774870D-892D-4F8B-A682-7EDFE5BB0A07}" srcId="{474F7263-5BF5-4346-BD2A-0611545EF959}" destId="{264BCC98-B3CE-4C32-BC90-BD21D23C977B}" srcOrd="1" destOrd="0" parTransId="{386153D7-DDA1-4264-AA6F-C70F4FAF61DE}" sibTransId="{A58734F5-DD3B-4BF0-8CC2-24EC2E55F89E}"/>
    <dgm:cxn modelId="{2FADCE2E-4D52-4FB5-8114-70492252DD01}" type="presOf" srcId="{264BCC98-B3CE-4C32-BC90-BD21D23C977B}" destId="{DF5093D9-388A-4492-8F31-F52F24AE03B8}" srcOrd="0" destOrd="2" presId="urn:microsoft.com/office/officeart/2005/8/layout/vList2"/>
    <dgm:cxn modelId="{48FCE630-EEE7-43F3-B331-0BD95D7F0B5F}" srcId="{C698801B-14B4-43D5-97AB-6D4D5678B4B7}" destId="{24696B10-9521-4C4F-AB1C-5AC66647B28B}" srcOrd="0" destOrd="0" parTransId="{136E990E-742C-484B-A0C2-74E99EC846FF}" sibTransId="{21C6742F-68F2-420A-8F82-FCEC2A4539BE}"/>
    <dgm:cxn modelId="{C336583A-1191-4984-9646-708F34E9511C}" type="presOf" srcId="{43461CE5-55F8-4536-A775-7A6CC34FDA45}" destId="{FF1FA79F-0801-4D77-93E1-D2E07522F966}" srcOrd="0" destOrd="0" presId="urn:microsoft.com/office/officeart/2005/8/layout/vList2"/>
    <dgm:cxn modelId="{EFA8C660-FA80-4538-BD2A-B080A404B8AC}" type="presOf" srcId="{125BEFF1-5530-49EC-A072-CF6DD8AE7A7D}" destId="{DF5093D9-388A-4492-8F31-F52F24AE03B8}" srcOrd="0" destOrd="1" presId="urn:microsoft.com/office/officeart/2005/8/layout/vList2"/>
    <dgm:cxn modelId="{90348649-7E50-4CEA-BD50-008B2459DDC5}" type="presOf" srcId="{8BC2FB13-F2F0-471A-A888-AC6E56C31ED5}" destId="{A3DA2546-E979-485D-A039-58335F54297F}" srcOrd="0" destOrd="0" presId="urn:microsoft.com/office/officeart/2005/8/layout/vList2"/>
    <dgm:cxn modelId="{1FB11892-0F3E-4CF1-9FFD-E845070198EF}" type="presOf" srcId="{A8CEDA8A-1846-4463-9015-5ECF615FEFF3}" destId="{7051579F-83E8-4C74-90B3-A984ADCE7BB3}" srcOrd="0" destOrd="0" presId="urn:microsoft.com/office/officeart/2005/8/layout/vList2"/>
    <dgm:cxn modelId="{0CD6BFAC-E246-4CA7-9E0D-66F67219CA79}" srcId="{A8CEDA8A-1846-4463-9015-5ECF615FEFF3}" destId="{C698801B-14B4-43D5-97AB-6D4D5678B4B7}" srcOrd="0" destOrd="0" parTransId="{3B612521-1E09-4719-BC6F-4AA9D5AD404B}" sibTransId="{580F8067-0266-41A7-80C5-E1D1B7BF502C}"/>
    <dgm:cxn modelId="{C6116BBD-1007-4E15-9701-5ABC7DB4ED03}" srcId="{474F7263-5BF5-4346-BD2A-0611545EF959}" destId="{125BEFF1-5530-49EC-A072-CF6DD8AE7A7D}" srcOrd="0" destOrd="0" parTransId="{9A702D48-549E-4347-B5B9-4CE8CFAE6CD7}" sibTransId="{1ECD067E-1A7B-49CD-AA51-2A16F5F8AD6F}"/>
    <dgm:cxn modelId="{F9484CC9-935B-4615-B7DD-A852B1DE8384}" srcId="{8BC2FB13-F2F0-471A-A888-AC6E56C31ED5}" destId="{474F7263-5BF5-4346-BD2A-0611545EF959}" srcOrd="0" destOrd="0" parTransId="{AA30C1BD-0957-4792-A6AF-76A1AD042142}" sibTransId="{4C8993C4-9A7B-4812-819F-BC5A5BEBA07F}"/>
    <dgm:cxn modelId="{5C2821CE-3D65-4A9B-A171-EF5D00232F0E}" type="presOf" srcId="{C698801B-14B4-43D5-97AB-6D4D5678B4B7}" destId="{86AF2E15-65C1-4AEC-A56C-5EF57DEE4175}" srcOrd="0" destOrd="0" presId="urn:microsoft.com/office/officeart/2005/8/layout/vList2"/>
    <dgm:cxn modelId="{20282FD7-B3EF-4063-8E08-01D219C2F707}" srcId="{43461CE5-55F8-4536-A775-7A6CC34FDA45}" destId="{8BC2FB13-F2F0-471A-A888-AC6E56C31ED5}" srcOrd="1" destOrd="0" parTransId="{58A7043F-94A5-4E62-82B2-A618D84DF563}" sibTransId="{BFB896D3-3E34-4960-B48F-B66540C8C63B}"/>
    <dgm:cxn modelId="{93EA04D8-4C5E-4601-9739-E7DE2BEC493A}" srcId="{43461CE5-55F8-4536-A775-7A6CC34FDA45}" destId="{A8CEDA8A-1846-4463-9015-5ECF615FEFF3}" srcOrd="0" destOrd="0" parTransId="{702B551E-4E2A-4C81-9E85-2829B48124DB}" sibTransId="{A488D20C-BF09-4890-8746-DEBC725B6F6A}"/>
    <dgm:cxn modelId="{71DBF3DB-E4B9-4E0D-BC98-DB918BFB512D}" type="presOf" srcId="{24696B10-9521-4C4F-AB1C-5AC66647B28B}" destId="{86AF2E15-65C1-4AEC-A56C-5EF57DEE4175}" srcOrd="0" destOrd="1" presId="urn:microsoft.com/office/officeart/2005/8/layout/vList2"/>
    <dgm:cxn modelId="{D008A7DE-BD56-4780-A7DA-7C1BE135BFD1}" type="presOf" srcId="{474F7263-5BF5-4346-BD2A-0611545EF959}" destId="{DF5093D9-388A-4492-8F31-F52F24AE03B8}" srcOrd="0" destOrd="0" presId="urn:microsoft.com/office/officeart/2005/8/layout/vList2"/>
    <dgm:cxn modelId="{0913CCDF-3C0E-4BCE-B0F2-D9247947FE9D}" srcId="{474F7263-5BF5-4346-BD2A-0611545EF959}" destId="{706A1158-C87E-4C66-BEEB-5635D163162F}" srcOrd="2" destOrd="0" parTransId="{7AB271EB-3EBE-4474-B01D-2D6CA25CE2FD}" sibTransId="{0F563CCD-3719-4630-827F-9EDEAACEFB63}"/>
    <dgm:cxn modelId="{1CF6B73D-08A2-49AF-BCEB-FF35114BCBFE}" type="presParOf" srcId="{FF1FA79F-0801-4D77-93E1-D2E07522F966}" destId="{7051579F-83E8-4C74-90B3-A984ADCE7BB3}" srcOrd="0" destOrd="0" presId="urn:microsoft.com/office/officeart/2005/8/layout/vList2"/>
    <dgm:cxn modelId="{1C7D3058-81F0-4DB8-A3EB-AB26C1E5A884}" type="presParOf" srcId="{FF1FA79F-0801-4D77-93E1-D2E07522F966}" destId="{86AF2E15-65C1-4AEC-A56C-5EF57DEE4175}" srcOrd="1" destOrd="0" presId="urn:microsoft.com/office/officeart/2005/8/layout/vList2"/>
    <dgm:cxn modelId="{46D51442-83EC-46B0-B1B0-DA1B0C063A0F}" type="presParOf" srcId="{FF1FA79F-0801-4D77-93E1-D2E07522F966}" destId="{A3DA2546-E979-485D-A039-58335F54297F}" srcOrd="2" destOrd="0" presId="urn:microsoft.com/office/officeart/2005/8/layout/vList2"/>
    <dgm:cxn modelId="{9EB15823-5F28-4940-AA36-E6DFC9082CC2}" type="presParOf" srcId="{FF1FA79F-0801-4D77-93E1-D2E07522F966}" destId="{DF5093D9-388A-4492-8F31-F52F24AE03B8}"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3461CE5-55F8-4536-A775-7A6CC34FDA45}"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A8CEDA8A-1846-4463-9015-5ECF615FEFF3}">
      <dgm:prSet/>
      <dgm:spPr/>
      <dgm:t>
        <a:bodyPr/>
        <a:lstStyle/>
        <a:p>
          <a:r>
            <a:rPr lang="en-US" b="1" dirty="0"/>
            <a:t>Ransom Demands</a:t>
          </a:r>
          <a:r>
            <a:rPr lang="en-US" dirty="0"/>
            <a:t>: </a:t>
          </a:r>
        </a:p>
      </dgm:t>
    </dgm:pt>
    <dgm:pt modelId="{702B551E-4E2A-4C81-9E85-2829B48124DB}" type="parTrans" cxnId="{93EA04D8-4C5E-4601-9739-E7DE2BEC493A}">
      <dgm:prSet/>
      <dgm:spPr/>
      <dgm:t>
        <a:bodyPr/>
        <a:lstStyle/>
        <a:p>
          <a:endParaRPr lang="en-US"/>
        </a:p>
      </dgm:t>
    </dgm:pt>
    <dgm:pt modelId="{A488D20C-BF09-4890-8746-DEBC725B6F6A}" type="sibTrans" cxnId="{93EA04D8-4C5E-4601-9739-E7DE2BEC493A}">
      <dgm:prSet/>
      <dgm:spPr/>
      <dgm:t>
        <a:bodyPr/>
        <a:lstStyle/>
        <a:p>
          <a:endParaRPr lang="en-US"/>
        </a:p>
      </dgm:t>
    </dgm:pt>
    <dgm:pt modelId="{C698801B-14B4-43D5-97AB-6D4D5678B4B7}">
      <dgm:prSet/>
      <dgm:spPr/>
      <dgm:t>
        <a:bodyPr/>
        <a:lstStyle/>
        <a:p>
          <a:r>
            <a:rPr lang="en-US" dirty="0"/>
            <a:t>Remote Access Tools: Tools like </a:t>
          </a:r>
          <a:r>
            <a:rPr lang="en-US" dirty="0" err="1"/>
            <a:t>Splashtop</a:t>
          </a:r>
          <a:r>
            <a:rPr lang="en-US" dirty="0"/>
            <a:t>, Screen Connect, and Cobalt Strike beacons are used for remote access and lateral movement.</a:t>
          </a:r>
        </a:p>
      </dgm:t>
    </dgm:pt>
    <dgm:pt modelId="{3B612521-1E09-4719-BC6F-4AA9D5AD404B}" type="parTrans" cxnId="{0CD6BFAC-E246-4CA7-9E0D-66F67219CA79}">
      <dgm:prSet/>
      <dgm:spPr/>
      <dgm:t>
        <a:bodyPr/>
        <a:lstStyle/>
        <a:p>
          <a:endParaRPr lang="en-US"/>
        </a:p>
      </dgm:t>
    </dgm:pt>
    <dgm:pt modelId="{580F8067-0266-41A7-80C5-E1D1B7BF502C}" type="sibTrans" cxnId="{0CD6BFAC-E246-4CA7-9E0D-66F67219CA79}">
      <dgm:prSet/>
      <dgm:spPr/>
      <dgm:t>
        <a:bodyPr/>
        <a:lstStyle/>
        <a:p>
          <a:endParaRPr lang="en-US"/>
        </a:p>
      </dgm:t>
    </dgm:pt>
    <dgm:pt modelId="{8BC2FB13-F2F0-471A-A888-AC6E56C31ED5}">
      <dgm:prSet/>
      <dgm:spPr/>
      <dgm:t>
        <a:bodyPr/>
        <a:lstStyle/>
        <a:p>
          <a:r>
            <a:rPr lang="en-US" b="1" dirty="0"/>
            <a:t>Toolbox</a:t>
          </a:r>
          <a:r>
            <a:rPr lang="en-US" dirty="0"/>
            <a:t>: </a:t>
          </a:r>
        </a:p>
      </dgm:t>
    </dgm:pt>
    <dgm:pt modelId="{58A7043F-94A5-4E62-82B2-A618D84DF563}" type="parTrans" cxnId="{20282FD7-B3EF-4063-8E08-01D219C2F707}">
      <dgm:prSet/>
      <dgm:spPr/>
      <dgm:t>
        <a:bodyPr/>
        <a:lstStyle/>
        <a:p>
          <a:endParaRPr lang="en-US"/>
        </a:p>
      </dgm:t>
    </dgm:pt>
    <dgm:pt modelId="{BFB896D3-3E34-4960-B48F-B66540C8C63B}" type="sibTrans" cxnId="{20282FD7-B3EF-4063-8E08-01D219C2F707}">
      <dgm:prSet/>
      <dgm:spPr/>
      <dgm:t>
        <a:bodyPr/>
        <a:lstStyle/>
        <a:p>
          <a:endParaRPr lang="en-US"/>
        </a:p>
      </dgm:t>
    </dgm:pt>
    <dgm:pt modelId="{474F7263-5BF5-4346-BD2A-0611545EF959}">
      <dgm:prSet/>
      <dgm:spPr/>
      <dgm:t>
        <a:bodyPr/>
        <a:lstStyle/>
        <a:p>
          <a:r>
            <a:rPr lang="en-US" dirty="0"/>
            <a:t>Credential Scraping: Black Basta affiliates use credential scraping tools like Mimikatz for privilege escalation.</a:t>
          </a:r>
        </a:p>
      </dgm:t>
    </dgm:pt>
    <dgm:pt modelId="{AA30C1BD-0957-4792-A6AF-76A1AD042142}" type="parTrans" cxnId="{F9484CC9-935B-4615-B7DD-A852B1DE8384}">
      <dgm:prSet/>
      <dgm:spPr/>
      <dgm:t>
        <a:bodyPr/>
        <a:lstStyle/>
        <a:p>
          <a:endParaRPr lang="en-US"/>
        </a:p>
      </dgm:t>
    </dgm:pt>
    <dgm:pt modelId="{4C8993C4-9A7B-4812-819F-BC5A5BEBA07F}" type="sibTrans" cxnId="{F9484CC9-935B-4615-B7DD-A852B1DE8384}">
      <dgm:prSet/>
      <dgm:spPr/>
      <dgm:t>
        <a:bodyPr/>
        <a:lstStyle/>
        <a:p>
          <a:endParaRPr lang="en-US"/>
        </a:p>
      </dgm:t>
    </dgm:pt>
    <dgm:pt modelId="{292F654F-8275-423A-9C88-107C79D628A2}">
      <dgm:prSet/>
      <dgm:spPr/>
      <dgm:t>
        <a:bodyPr/>
        <a:lstStyle/>
        <a:p>
          <a:r>
            <a:rPr lang="en-US" dirty="0"/>
            <a:t>Other Tools: </a:t>
          </a:r>
          <a:r>
            <a:rPr lang="en-US" dirty="0" err="1"/>
            <a:t>BITSAdmin</a:t>
          </a:r>
          <a:r>
            <a:rPr lang="en-US" dirty="0"/>
            <a:t> and </a:t>
          </a:r>
          <a:r>
            <a:rPr lang="en-US" dirty="0" err="1"/>
            <a:t>PsExec</a:t>
          </a:r>
          <a:r>
            <a:rPr lang="en-US" dirty="0"/>
            <a:t>, along with Remote Desktop Protocol (RDP), are used for lateral movement.</a:t>
          </a:r>
        </a:p>
      </dgm:t>
    </dgm:pt>
    <dgm:pt modelId="{E50C70B2-BEF0-40D7-A341-8DFB229AA2E3}" type="parTrans" cxnId="{A980959B-B87F-4030-B06B-10A453AF1458}">
      <dgm:prSet/>
      <dgm:spPr/>
      <dgm:t>
        <a:bodyPr/>
        <a:lstStyle/>
        <a:p>
          <a:endParaRPr lang="en-US"/>
        </a:p>
      </dgm:t>
    </dgm:pt>
    <dgm:pt modelId="{89FD9E7A-D5A2-41C2-8DB2-E9EE8C31FC25}" type="sibTrans" cxnId="{A980959B-B87F-4030-B06B-10A453AF1458}">
      <dgm:prSet/>
      <dgm:spPr/>
      <dgm:t>
        <a:bodyPr/>
        <a:lstStyle/>
        <a:p>
          <a:endParaRPr lang="en-US"/>
        </a:p>
      </dgm:t>
    </dgm:pt>
    <dgm:pt modelId="{804B1CEE-EEFD-40C8-98E6-BC0DEC2F7E0F}">
      <dgm:prSet/>
      <dgm:spPr/>
      <dgm:t>
        <a:bodyPr/>
        <a:lstStyle/>
        <a:p>
          <a:r>
            <a:rPr lang="en-US" dirty="0"/>
            <a:t>Exploiting Vulnerabilities: Black Basta affiliates have exploited </a:t>
          </a:r>
          <a:r>
            <a:rPr lang="en-US" dirty="0" err="1"/>
            <a:t>ZeroLogon</a:t>
          </a:r>
          <a:r>
            <a:rPr lang="en-US" dirty="0"/>
            <a:t> (CVE-2020-1472), </a:t>
          </a:r>
          <a:r>
            <a:rPr lang="en-US" dirty="0" err="1"/>
            <a:t>NoPac</a:t>
          </a:r>
          <a:r>
            <a:rPr lang="en-US" dirty="0"/>
            <a:t> (CVE-2021-42278 and CVE-2021-42287), and </a:t>
          </a:r>
          <a:r>
            <a:rPr lang="en-US" dirty="0" err="1"/>
            <a:t>PrintNightmare</a:t>
          </a:r>
          <a:r>
            <a:rPr lang="en-US" dirty="0"/>
            <a:t> (CVE-2021-34527) vulnerabilities for local and Windows Active Domain privilege escalation.</a:t>
          </a:r>
        </a:p>
      </dgm:t>
    </dgm:pt>
    <dgm:pt modelId="{F7A08DDC-ED69-4DB5-91F1-09BF52CD2452}" type="parTrans" cxnId="{49F3C984-5348-4B3A-ACE8-49C22D9CF5C0}">
      <dgm:prSet/>
      <dgm:spPr/>
      <dgm:t>
        <a:bodyPr/>
        <a:lstStyle/>
        <a:p>
          <a:endParaRPr lang="en-US"/>
        </a:p>
      </dgm:t>
    </dgm:pt>
    <dgm:pt modelId="{6A0BD9E6-9C78-4395-A95C-52C6C64CF936}" type="sibTrans" cxnId="{49F3C984-5348-4B3A-ACE8-49C22D9CF5C0}">
      <dgm:prSet/>
      <dgm:spPr/>
      <dgm:t>
        <a:bodyPr/>
        <a:lstStyle/>
        <a:p>
          <a:endParaRPr lang="en-US"/>
        </a:p>
      </dgm:t>
    </dgm:pt>
    <dgm:pt modelId="{FF1FA79F-0801-4D77-93E1-D2E07522F966}" type="pres">
      <dgm:prSet presAssocID="{43461CE5-55F8-4536-A775-7A6CC34FDA45}" presName="linear" presStyleCnt="0">
        <dgm:presLayoutVars>
          <dgm:animLvl val="lvl"/>
          <dgm:resizeHandles val="exact"/>
        </dgm:presLayoutVars>
      </dgm:prSet>
      <dgm:spPr/>
    </dgm:pt>
    <dgm:pt modelId="{7051579F-83E8-4C74-90B3-A984ADCE7BB3}" type="pres">
      <dgm:prSet presAssocID="{A8CEDA8A-1846-4463-9015-5ECF615FEFF3}" presName="parentText" presStyleLbl="node1" presStyleIdx="0" presStyleCnt="2">
        <dgm:presLayoutVars>
          <dgm:chMax val="0"/>
          <dgm:bulletEnabled val="1"/>
        </dgm:presLayoutVars>
      </dgm:prSet>
      <dgm:spPr/>
    </dgm:pt>
    <dgm:pt modelId="{86AF2E15-65C1-4AEC-A56C-5EF57DEE4175}" type="pres">
      <dgm:prSet presAssocID="{A8CEDA8A-1846-4463-9015-5ECF615FEFF3}" presName="childText" presStyleLbl="revTx" presStyleIdx="0" presStyleCnt="2">
        <dgm:presLayoutVars>
          <dgm:bulletEnabled val="1"/>
        </dgm:presLayoutVars>
      </dgm:prSet>
      <dgm:spPr/>
    </dgm:pt>
    <dgm:pt modelId="{A3DA2546-E979-485D-A039-58335F54297F}" type="pres">
      <dgm:prSet presAssocID="{8BC2FB13-F2F0-471A-A888-AC6E56C31ED5}" presName="parentText" presStyleLbl="node1" presStyleIdx="1" presStyleCnt="2">
        <dgm:presLayoutVars>
          <dgm:chMax val="0"/>
          <dgm:bulletEnabled val="1"/>
        </dgm:presLayoutVars>
      </dgm:prSet>
      <dgm:spPr/>
    </dgm:pt>
    <dgm:pt modelId="{DF5093D9-388A-4492-8F31-F52F24AE03B8}" type="pres">
      <dgm:prSet presAssocID="{8BC2FB13-F2F0-471A-A888-AC6E56C31ED5}" presName="childText" presStyleLbl="revTx" presStyleIdx="1" presStyleCnt="2">
        <dgm:presLayoutVars>
          <dgm:bulletEnabled val="1"/>
        </dgm:presLayoutVars>
      </dgm:prSet>
      <dgm:spPr/>
    </dgm:pt>
  </dgm:ptLst>
  <dgm:cxnLst>
    <dgm:cxn modelId="{30EA4502-03E6-43DF-B5AD-E722D71AB348}" type="presOf" srcId="{292F654F-8275-423A-9C88-107C79D628A2}" destId="{86AF2E15-65C1-4AEC-A56C-5EF57DEE4175}" srcOrd="0" destOrd="1" presId="urn:microsoft.com/office/officeart/2005/8/layout/vList2"/>
    <dgm:cxn modelId="{C336583A-1191-4984-9646-708F34E9511C}" type="presOf" srcId="{43461CE5-55F8-4536-A775-7A6CC34FDA45}" destId="{FF1FA79F-0801-4D77-93E1-D2E07522F966}" srcOrd="0" destOrd="0" presId="urn:microsoft.com/office/officeart/2005/8/layout/vList2"/>
    <dgm:cxn modelId="{6A167C5E-F1E2-4F63-A92C-50D2EDE8C77B}" type="presOf" srcId="{804B1CEE-EEFD-40C8-98E6-BC0DEC2F7E0F}" destId="{DF5093D9-388A-4492-8F31-F52F24AE03B8}" srcOrd="0" destOrd="1" presId="urn:microsoft.com/office/officeart/2005/8/layout/vList2"/>
    <dgm:cxn modelId="{90348649-7E50-4CEA-BD50-008B2459DDC5}" type="presOf" srcId="{8BC2FB13-F2F0-471A-A888-AC6E56C31ED5}" destId="{A3DA2546-E979-485D-A039-58335F54297F}" srcOrd="0" destOrd="0" presId="urn:microsoft.com/office/officeart/2005/8/layout/vList2"/>
    <dgm:cxn modelId="{49F3C984-5348-4B3A-ACE8-49C22D9CF5C0}" srcId="{8BC2FB13-F2F0-471A-A888-AC6E56C31ED5}" destId="{804B1CEE-EEFD-40C8-98E6-BC0DEC2F7E0F}" srcOrd="1" destOrd="0" parTransId="{F7A08DDC-ED69-4DB5-91F1-09BF52CD2452}" sibTransId="{6A0BD9E6-9C78-4395-A95C-52C6C64CF936}"/>
    <dgm:cxn modelId="{1FB11892-0F3E-4CF1-9FFD-E845070198EF}" type="presOf" srcId="{A8CEDA8A-1846-4463-9015-5ECF615FEFF3}" destId="{7051579F-83E8-4C74-90B3-A984ADCE7BB3}" srcOrd="0" destOrd="0" presId="urn:microsoft.com/office/officeart/2005/8/layout/vList2"/>
    <dgm:cxn modelId="{A980959B-B87F-4030-B06B-10A453AF1458}" srcId="{A8CEDA8A-1846-4463-9015-5ECF615FEFF3}" destId="{292F654F-8275-423A-9C88-107C79D628A2}" srcOrd="1" destOrd="0" parTransId="{E50C70B2-BEF0-40D7-A341-8DFB229AA2E3}" sibTransId="{89FD9E7A-D5A2-41C2-8DB2-E9EE8C31FC25}"/>
    <dgm:cxn modelId="{0CD6BFAC-E246-4CA7-9E0D-66F67219CA79}" srcId="{A8CEDA8A-1846-4463-9015-5ECF615FEFF3}" destId="{C698801B-14B4-43D5-97AB-6D4D5678B4B7}" srcOrd="0" destOrd="0" parTransId="{3B612521-1E09-4719-BC6F-4AA9D5AD404B}" sibTransId="{580F8067-0266-41A7-80C5-E1D1B7BF502C}"/>
    <dgm:cxn modelId="{F9484CC9-935B-4615-B7DD-A852B1DE8384}" srcId="{8BC2FB13-F2F0-471A-A888-AC6E56C31ED5}" destId="{474F7263-5BF5-4346-BD2A-0611545EF959}" srcOrd="0" destOrd="0" parTransId="{AA30C1BD-0957-4792-A6AF-76A1AD042142}" sibTransId="{4C8993C4-9A7B-4812-819F-BC5A5BEBA07F}"/>
    <dgm:cxn modelId="{5C2821CE-3D65-4A9B-A171-EF5D00232F0E}" type="presOf" srcId="{C698801B-14B4-43D5-97AB-6D4D5678B4B7}" destId="{86AF2E15-65C1-4AEC-A56C-5EF57DEE4175}" srcOrd="0" destOrd="0" presId="urn:microsoft.com/office/officeart/2005/8/layout/vList2"/>
    <dgm:cxn modelId="{20282FD7-B3EF-4063-8E08-01D219C2F707}" srcId="{43461CE5-55F8-4536-A775-7A6CC34FDA45}" destId="{8BC2FB13-F2F0-471A-A888-AC6E56C31ED5}" srcOrd="1" destOrd="0" parTransId="{58A7043F-94A5-4E62-82B2-A618D84DF563}" sibTransId="{BFB896D3-3E34-4960-B48F-B66540C8C63B}"/>
    <dgm:cxn modelId="{93EA04D8-4C5E-4601-9739-E7DE2BEC493A}" srcId="{43461CE5-55F8-4536-A775-7A6CC34FDA45}" destId="{A8CEDA8A-1846-4463-9015-5ECF615FEFF3}" srcOrd="0" destOrd="0" parTransId="{702B551E-4E2A-4C81-9E85-2829B48124DB}" sibTransId="{A488D20C-BF09-4890-8746-DEBC725B6F6A}"/>
    <dgm:cxn modelId="{D008A7DE-BD56-4780-A7DA-7C1BE135BFD1}" type="presOf" srcId="{474F7263-5BF5-4346-BD2A-0611545EF959}" destId="{DF5093D9-388A-4492-8F31-F52F24AE03B8}" srcOrd="0" destOrd="0" presId="urn:microsoft.com/office/officeart/2005/8/layout/vList2"/>
    <dgm:cxn modelId="{1CF6B73D-08A2-49AF-BCEB-FF35114BCBFE}" type="presParOf" srcId="{FF1FA79F-0801-4D77-93E1-D2E07522F966}" destId="{7051579F-83E8-4C74-90B3-A984ADCE7BB3}" srcOrd="0" destOrd="0" presId="urn:microsoft.com/office/officeart/2005/8/layout/vList2"/>
    <dgm:cxn modelId="{1C7D3058-81F0-4DB8-A3EB-AB26C1E5A884}" type="presParOf" srcId="{FF1FA79F-0801-4D77-93E1-D2E07522F966}" destId="{86AF2E15-65C1-4AEC-A56C-5EF57DEE4175}" srcOrd="1" destOrd="0" presId="urn:microsoft.com/office/officeart/2005/8/layout/vList2"/>
    <dgm:cxn modelId="{46D51442-83EC-46B0-B1B0-DA1B0C063A0F}" type="presParOf" srcId="{FF1FA79F-0801-4D77-93E1-D2E07522F966}" destId="{A3DA2546-E979-485D-A039-58335F54297F}" srcOrd="2" destOrd="0" presId="urn:microsoft.com/office/officeart/2005/8/layout/vList2"/>
    <dgm:cxn modelId="{9EB15823-5F28-4940-AA36-E6DFC9082CC2}" type="presParOf" srcId="{FF1FA79F-0801-4D77-93E1-D2E07522F966}" destId="{DF5093D9-388A-4492-8F31-F52F24AE03B8}"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3461CE5-55F8-4536-A775-7A6CC34FDA45}"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A8CEDA8A-1846-4463-9015-5ECF615FEFF3}">
      <dgm:prSet/>
      <dgm:spPr/>
      <dgm:t>
        <a:bodyPr/>
        <a:lstStyle/>
        <a:p>
          <a:r>
            <a:rPr lang="en-US" b="0" i="0" dirty="0">
              <a:solidFill>
                <a:srgbClr val="333333"/>
              </a:solidFill>
              <a:effectLst/>
              <a:latin typeface="var(--font-regular)"/>
            </a:rPr>
            <a:t>Attack methods </a:t>
          </a:r>
          <a:r>
            <a:rPr lang="en-US" dirty="0"/>
            <a:t>: </a:t>
          </a:r>
        </a:p>
      </dgm:t>
    </dgm:pt>
    <dgm:pt modelId="{702B551E-4E2A-4C81-9E85-2829B48124DB}" type="parTrans" cxnId="{93EA04D8-4C5E-4601-9739-E7DE2BEC493A}">
      <dgm:prSet/>
      <dgm:spPr/>
      <dgm:t>
        <a:bodyPr/>
        <a:lstStyle/>
        <a:p>
          <a:endParaRPr lang="en-US"/>
        </a:p>
      </dgm:t>
    </dgm:pt>
    <dgm:pt modelId="{A488D20C-BF09-4890-8746-DEBC725B6F6A}" type="sibTrans" cxnId="{93EA04D8-4C5E-4601-9739-E7DE2BEC493A}">
      <dgm:prSet/>
      <dgm:spPr/>
      <dgm:t>
        <a:bodyPr/>
        <a:lstStyle/>
        <a:p>
          <a:endParaRPr lang="en-US"/>
        </a:p>
      </dgm:t>
    </dgm:pt>
    <dgm:pt modelId="{C698801B-14B4-43D5-97AB-6D4D5678B4B7}">
      <dgm:prSet/>
      <dgm:spPr/>
      <dgm:t>
        <a:bodyPr/>
        <a:lstStyle/>
        <a:p>
          <a:r>
            <a:rPr lang="en-US" b="0" i="0" dirty="0">
              <a:solidFill>
                <a:srgbClr val="333333"/>
              </a:solidFill>
              <a:effectLst/>
              <a:latin typeface="var(--font-regular)"/>
            </a:rPr>
            <a:t>Attack methods have evolved from overwhelming inboxes with spam to </a:t>
          </a:r>
          <a:r>
            <a:rPr lang="en-US" b="1" i="0" dirty="0">
              <a:solidFill>
                <a:srgbClr val="333333"/>
              </a:solidFill>
              <a:effectLst/>
              <a:latin typeface="var(--font-bold)"/>
            </a:rPr>
            <a:t>include voice and Teams-based impersonation</a:t>
          </a:r>
          <a:r>
            <a:rPr lang="en-US" b="0" i="0" dirty="0">
              <a:solidFill>
                <a:srgbClr val="333333"/>
              </a:solidFill>
              <a:effectLst/>
              <a:latin typeface="var(--font-regular)"/>
            </a:rPr>
            <a:t>, each designed to trick users into facilitating access. </a:t>
          </a:r>
          <a:endParaRPr lang="en-US" dirty="0"/>
        </a:p>
      </dgm:t>
    </dgm:pt>
    <dgm:pt modelId="{3B612521-1E09-4719-BC6F-4AA9D5AD404B}" type="parTrans" cxnId="{0CD6BFAC-E246-4CA7-9E0D-66F67219CA79}">
      <dgm:prSet/>
      <dgm:spPr/>
      <dgm:t>
        <a:bodyPr/>
        <a:lstStyle/>
        <a:p>
          <a:endParaRPr lang="en-US"/>
        </a:p>
      </dgm:t>
    </dgm:pt>
    <dgm:pt modelId="{580F8067-0266-41A7-80C5-E1D1B7BF502C}" type="sibTrans" cxnId="{0CD6BFAC-E246-4CA7-9E0D-66F67219CA79}">
      <dgm:prSet/>
      <dgm:spPr/>
      <dgm:t>
        <a:bodyPr/>
        <a:lstStyle/>
        <a:p>
          <a:endParaRPr lang="en-US"/>
        </a:p>
      </dgm:t>
    </dgm:pt>
    <dgm:pt modelId="{8BC2FB13-F2F0-471A-A888-AC6E56C31ED5}">
      <dgm:prSet/>
      <dgm:spPr/>
      <dgm:t>
        <a:bodyPr/>
        <a:lstStyle/>
        <a:p>
          <a:r>
            <a:rPr lang="en-US" b="1" dirty="0"/>
            <a:t>Mitigate Threats</a:t>
          </a:r>
          <a:r>
            <a:rPr lang="en-US" dirty="0"/>
            <a:t>: </a:t>
          </a:r>
        </a:p>
      </dgm:t>
    </dgm:pt>
    <dgm:pt modelId="{58A7043F-94A5-4E62-82B2-A618D84DF563}" type="parTrans" cxnId="{20282FD7-B3EF-4063-8E08-01D219C2F707}">
      <dgm:prSet/>
      <dgm:spPr/>
      <dgm:t>
        <a:bodyPr/>
        <a:lstStyle/>
        <a:p>
          <a:endParaRPr lang="en-US"/>
        </a:p>
      </dgm:t>
    </dgm:pt>
    <dgm:pt modelId="{BFB896D3-3E34-4960-B48F-B66540C8C63B}" type="sibTrans" cxnId="{20282FD7-B3EF-4063-8E08-01D219C2F707}">
      <dgm:prSet/>
      <dgm:spPr/>
      <dgm:t>
        <a:bodyPr/>
        <a:lstStyle/>
        <a:p>
          <a:endParaRPr lang="en-US"/>
        </a:p>
      </dgm:t>
    </dgm:pt>
    <dgm:pt modelId="{474F7263-5BF5-4346-BD2A-0611545EF959}">
      <dgm:prSet/>
      <dgm:spPr/>
      <dgm:t>
        <a:bodyPr/>
        <a:lstStyle/>
        <a:p>
          <a:r>
            <a:rPr lang="en-US" b="0" i="0" dirty="0">
              <a:solidFill>
                <a:srgbClr val="333333"/>
              </a:solidFill>
              <a:effectLst/>
              <a:latin typeface="var(--font-regular)"/>
            </a:rPr>
            <a:t>To mitigate these threats, cybersecurity researchers recommend </a:t>
          </a:r>
          <a:r>
            <a:rPr lang="en-US" b="1" i="0" dirty="0">
              <a:solidFill>
                <a:srgbClr val="333333"/>
              </a:solidFill>
              <a:effectLst/>
              <a:latin typeface="var(--font-bold)"/>
            </a:rPr>
            <a:t>restricting external communication on Teams</a:t>
          </a:r>
          <a:r>
            <a:rPr lang="en-US" b="0" i="0" dirty="0">
              <a:solidFill>
                <a:srgbClr val="333333"/>
              </a:solidFill>
              <a:effectLst/>
              <a:latin typeface="var(--font-regular)"/>
            </a:rPr>
            <a:t>, configuring strict anti-spam and phishing filters, and enabling logging for Teams activities. </a:t>
          </a:r>
          <a:endParaRPr lang="en-US" dirty="0"/>
        </a:p>
      </dgm:t>
    </dgm:pt>
    <dgm:pt modelId="{AA30C1BD-0957-4792-A6AF-76A1AD042142}" type="parTrans" cxnId="{F9484CC9-935B-4615-B7DD-A852B1DE8384}">
      <dgm:prSet/>
      <dgm:spPr/>
      <dgm:t>
        <a:bodyPr/>
        <a:lstStyle/>
        <a:p>
          <a:endParaRPr lang="en-US"/>
        </a:p>
      </dgm:t>
    </dgm:pt>
    <dgm:pt modelId="{4C8993C4-9A7B-4812-819F-BC5A5BEBA07F}" type="sibTrans" cxnId="{F9484CC9-935B-4615-B7DD-A852B1DE8384}">
      <dgm:prSet/>
      <dgm:spPr/>
      <dgm:t>
        <a:bodyPr/>
        <a:lstStyle/>
        <a:p>
          <a:endParaRPr lang="en-US"/>
        </a:p>
      </dgm:t>
    </dgm:pt>
    <dgm:pt modelId="{6E555E03-CCD9-41BE-B457-5259D67F1003}">
      <dgm:prSet/>
      <dgm:spPr/>
      <dgm:t>
        <a:bodyPr/>
        <a:lstStyle/>
        <a:p>
          <a:r>
            <a:rPr lang="en-US" b="0" i="0" dirty="0">
              <a:solidFill>
                <a:srgbClr val="333333"/>
              </a:solidFill>
              <a:effectLst/>
              <a:latin typeface="var(--font-regular)"/>
            </a:rPr>
            <a:t>Once access is granted, executables like “</a:t>
          </a:r>
          <a:r>
            <a:rPr lang="en-US" b="1" i="0" dirty="0">
              <a:solidFill>
                <a:srgbClr val="333333"/>
              </a:solidFill>
              <a:effectLst/>
              <a:latin typeface="var(--font-bold)"/>
            </a:rPr>
            <a:t>AntispamAccount.exe</a:t>
          </a:r>
          <a:r>
            <a:rPr lang="en-US" b="0" i="0" dirty="0">
              <a:solidFill>
                <a:srgbClr val="333333"/>
              </a:solidFill>
              <a:effectLst/>
              <a:latin typeface="var(--font-regular)"/>
            </a:rPr>
            <a:t>” are deployed, enabling further exploitation with tools like </a:t>
          </a:r>
          <a:r>
            <a:rPr lang="en-US" b="1" i="0" dirty="0">
              <a:solidFill>
                <a:srgbClr val="333333"/>
              </a:solidFill>
              <a:effectLst/>
              <a:latin typeface="var(--font-bold)"/>
            </a:rPr>
            <a:t>Cobalt Strike or </a:t>
          </a:r>
          <a:r>
            <a:rPr lang="en-US" b="1" i="0" dirty="0" err="1">
              <a:solidFill>
                <a:srgbClr val="333333"/>
              </a:solidFill>
              <a:effectLst/>
              <a:latin typeface="var(--font-bold)"/>
            </a:rPr>
            <a:t>Impacket</a:t>
          </a:r>
          <a:r>
            <a:rPr lang="en-US" b="0" i="0" dirty="0">
              <a:solidFill>
                <a:srgbClr val="333333"/>
              </a:solidFill>
              <a:effectLst/>
              <a:latin typeface="var(--font-regular)"/>
            </a:rPr>
            <a:t>.</a:t>
          </a:r>
          <a:endParaRPr lang="en-US" dirty="0"/>
        </a:p>
      </dgm:t>
    </dgm:pt>
    <dgm:pt modelId="{81AE4BB3-30AE-42E3-BB9F-CF7BEA6F12A0}" type="parTrans" cxnId="{A56B8897-AC5C-4582-8C0D-AF67DB750F4E}">
      <dgm:prSet/>
      <dgm:spPr/>
      <dgm:t>
        <a:bodyPr/>
        <a:lstStyle/>
        <a:p>
          <a:endParaRPr lang="en-US"/>
        </a:p>
      </dgm:t>
    </dgm:pt>
    <dgm:pt modelId="{D05C107C-3C31-4B1F-8C14-03CC7B3AA0C9}" type="sibTrans" cxnId="{A56B8897-AC5C-4582-8C0D-AF67DB750F4E}">
      <dgm:prSet/>
      <dgm:spPr/>
      <dgm:t>
        <a:bodyPr/>
        <a:lstStyle/>
        <a:p>
          <a:endParaRPr lang="en-US"/>
        </a:p>
      </dgm:t>
    </dgm:pt>
    <dgm:pt modelId="{FD81AB49-54D3-4032-AC6A-06F16DE6E968}">
      <dgm:prSet/>
      <dgm:spPr/>
      <dgm:t>
        <a:bodyPr/>
        <a:lstStyle/>
        <a:p>
          <a:r>
            <a:rPr lang="en-US" b="0" i="0" dirty="0">
              <a:solidFill>
                <a:srgbClr val="333333"/>
              </a:solidFill>
              <a:effectLst/>
              <a:latin typeface="var(--font-regular)"/>
            </a:rPr>
            <a:t>Employees should receive targeted training to recognize suspicious interactions, especially from accounts posing as IT support, and to avoid scanning unverified QR codes. </a:t>
          </a:r>
          <a:endParaRPr lang="en-US" dirty="0"/>
        </a:p>
      </dgm:t>
    </dgm:pt>
    <dgm:pt modelId="{AA0B38E0-7997-4C64-868E-5C3F21F2D192}" type="parTrans" cxnId="{5D68054D-3176-47BE-B8FB-560B5817194A}">
      <dgm:prSet/>
      <dgm:spPr/>
      <dgm:t>
        <a:bodyPr/>
        <a:lstStyle/>
        <a:p>
          <a:endParaRPr lang="en-US"/>
        </a:p>
      </dgm:t>
    </dgm:pt>
    <dgm:pt modelId="{BFC58732-7368-475D-B4D4-B663932BB63F}" type="sibTrans" cxnId="{5D68054D-3176-47BE-B8FB-560B5817194A}">
      <dgm:prSet/>
      <dgm:spPr/>
      <dgm:t>
        <a:bodyPr/>
        <a:lstStyle/>
        <a:p>
          <a:endParaRPr lang="en-US"/>
        </a:p>
      </dgm:t>
    </dgm:pt>
    <dgm:pt modelId="{FF1FA79F-0801-4D77-93E1-D2E07522F966}" type="pres">
      <dgm:prSet presAssocID="{43461CE5-55F8-4536-A775-7A6CC34FDA45}" presName="linear" presStyleCnt="0">
        <dgm:presLayoutVars>
          <dgm:animLvl val="lvl"/>
          <dgm:resizeHandles val="exact"/>
        </dgm:presLayoutVars>
      </dgm:prSet>
      <dgm:spPr/>
    </dgm:pt>
    <dgm:pt modelId="{7051579F-83E8-4C74-90B3-A984ADCE7BB3}" type="pres">
      <dgm:prSet presAssocID="{A8CEDA8A-1846-4463-9015-5ECF615FEFF3}" presName="parentText" presStyleLbl="node1" presStyleIdx="0" presStyleCnt="2">
        <dgm:presLayoutVars>
          <dgm:chMax val="0"/>
          <dgm:bulletEnabled val="1"/>
        </dgm:presLayoutVars>
      </dgm:prSet>
      <dgm:spPr/>
    </dgm:pt>
    <dgm:pt modelId="{86AF2E15-65C1-4AEC-A56C-5EF57DEE4175}" type="pres">
      <dgm:prSet presAssocID="{A8CEDA8A-1846-4463-9015-5ECF615FEFF3}" presName="childText" presStyleLbl="revTx" presStyleIdx="0" presStyleCnt="2">
        <dgm:presLayoutVars>
          <dgm:bulletEnabled val="1"/>
        </dgm:presLayoutVars>
      </dgm:prSet>
      <dgm:spPr/>
    </dgm:pt>
    <dgm:pt modelId="{A3DA2546-E979-485D-A039-58335F54297F}" type="pres">
      <dgm:prSet presAssocID="{8BC2FB13-F2F0-471A-A888-AC6E56C31ED5}" presName="parentText" presStyleLbl="node1" presStyleIdx="1" presStyleCnt="2">
        <dgm:presLayoutVars>
          <dgm:chMax val="0"/>
          <dgm:bulletEnabled val="1"/>
        </dgm:presLayoutVars>
      </dgm:prSet>
      <dgm:spPr/>
    </dgm:pt>
    <dgm:pt modelId="{DF5093D9-388A-4492-8F31-F52F24AE03B8}" type="pres">
      <dgm:prSet presAssocID="{8BC2FB13-F2F0-471A-A888-AC6E56C31ED5}" presName="childText" presStyleLbl="revTx" presStyleIdx="1" presStyleCnt="2">
        <dgm:presLayoutVars>
          <dgm:bulletEnabled val="1"/>
        </dgm:presLayoutVars>
      </dgm:prSet>
      <dgm:spPr/>
    </dgm:pt>
  </dgm:ptLst>
  <dgm:cxnLst>
    <dgm:cxn modelId="{C336583A-1191-4984-9646-708F34E9511C}" type="presOf" srcId="{43461CE5-55F8-4536-A775-7A6CC34FDA45}" destId="{FF1FA79F-0801-4D77-93E1-D2E07522F966}" srcOrd="0" destOrd="0" presId="urn:microsoft.com/office/officeart/2005/8/layout/vList2"/>
    <dgm:cxn modelId="{90348649-7E50-4CEA-BD50-008B2459DDC5}" type="presOf" srcId="{8BC2FB13-F2F0-471A-A888-AC6E56C31ED5}" destId="{A3DA2546-E979-485D-A039-58335F54297F}" srcOrd="0" destOrd="0" presId="urn:microsoft.com/office/officeart/2005/8/layout/vList2"/>
    <dgm:cxn modelId="{79A4C669-C398-4D4F-A0DB-D064E5A93A08}" type="presOf" srcId="{FD81AB49-54D3-4032-AC6A-06F16DE6E968}" destId="{DF5093D9-388A-4492-8F31-F52F24AE03B8}" srcOrd="0" destOrd="1" presId="urn:microsoft.com/office/officeart/2005/8/layout/vList2"/>
    <dgm:cxn modelId="{5D68054D-3176-47BE-B8FB-560B5817194A}" srcId="{8BC2FB13-F2F0-471A-A888-AC6E56C31ED5}" destId="{FD81AB49-54D3-4032-AC6A-06F16DE6E968}" srcOrd="1" destOrd="0" parTransId="{AA0B38E0-7997-4C64-868E-5C3F21F2D192}" sibTransId="{BFC58732-7368-475D-B4D4-B663932BB63F}"/>
    <dgm:cxn modelId="{1FB11892-0F3E-4CF1-9FFD-E845070198EF}" type="presOf" srcId="{A8CEDA8A-1846-4463-9015-5ECF615FEFF3}" destId="{7051579F-83E8-4C74-90B3-A984ADCE7BB3}" srcOrd="0" destOrd="0" presId="urn:microsoft.com/office/officeart/2005/8/layout/vList2"/>
    <dgm:cxn modelId="{A56B8897-AC5C-4582-8C0D-AF67DB750F4E}" srcId="{A8CEDA8A-1846-4463-9015-5ECF615FEFF3}" destId="{6E555E03-CCD9-41BE-B457-5259D67F1003}" srcOrd="1" destOrd="0" parTransId="{81AE4BB3-30AE-42E3-BB9F-CF7BEA6F12A0}" sibTransId="{D05C107C-3C31-4B1F-8C14-03CC7B3AA0C9}"/>
    <dgm:cxn modelId="{0CD6BFAC-E246-4CA7-9E0D-66F67219CA79}" srcId="{A8CEDA8A-1846-4463-9015-5ECF615FEFF3}" destId="{C698801B-14B4-43D5-97AB-6D4D5678B4B7}" srcOrd="0" destOrd="0" parTransId="{3B612521-1E09-4719-BC6F-4AA9D5AD404B}" sibTransId="{580F8067-0266-41A7-80C5-E1D1B7BF502C}"/>
    <dgm:cxn modelId="{F9484CC9-935B-4615-B7DD-A852B1DE8384}" srcId="{8BC2FB13-F2F0-471A-A888-AC6E56C31ED5}" destId="{474F7263-5BF5-4346-BD2A-0611545EF959}" srcOrd="0" destOrd="0" parTransId="{AA30C1BD-0957-4792-A6AF-76A1AD042142}" sibTransId="{4C8993C4-9A7B-4812-819F-BC5A5BEBA07F}"/>
    <dgm:cxn modelId="{5C2821CE-3D65-4A9B-A171-EF5D00232F0E}" type="presOf" srcId="{C698801B-14B4-43D5-97AB-6D4D5678B4B7}" destId="{86AF2E15-65C1-4AEC-A56C-5EF57DEE4175}" srcOrd="0" destOrd="0" presId="urn:microsoft.com/office/officeart/2005/8/layout/vList2"/>
    <dgm:cxn modelId="{20282FD7-B3EF-4063-8E08-01D219C2F707}" srcId="{43461CE5-55F8-4536-A775-7A6CC34FDA45}" destId="{8BC2FB13-F2F0-471A-A888-AC6E56C31ED5}" srcOrd="1" destOrd="0" parTransId="{58A7043F-94A5-4E62-82B2-A618D84DF563}" sibTransId="{BFB896D3-3E34-4960-B48F-B66540C8C63B}"/>
    <dgm:cxn modelId="{93EA04D8-4C5E-4601-9739-E7DE2BEC493A}" srcId="{43461CE5-55F8-4536-A775-7A6CC34FDA45}" destId="{A8CEDA8A-1846-4463-9015-5ECF615FEFF3}" srcOrd="0" destOrd="0" parTransId="{702B551E-4E2A-4C81-9E85-2829B48124DB}" sibTransId="{A488D20C-BF09-4890-8746-DEBC725B6F6A}"/>
    <dgm:cxn modelId="{D008A7DE-BD56-4780-A7DA-7C1BE135BFD1}" type="presOf" srcId="{474F7263-5BF5-4346-BD2A-0611545EF959}" destId="{DF5093D9-388A-4492-8F31-F52F24AE03B8}" srcOrd="0" destOrd="0" presId="urn:microsoft.com/office/officeart/2005/8/layout/vList2"/>
    <dgm:cxn modelId="{559DC3EB-5556-4C4E-9FC6-78C34131570E}" type="presOf" srcId="{6E555E03-CCD9-41BE-B457-5259D67F1003}" destId="{86AF2E15-65C1-4AEC-A56C-5EF57DEE4175}" srcOrd="0" destOrd="1" presId="urn:microsoft.com/office/officeart/2005/8/layout/vList2"/>
    <dgm:cxn modelId="{1CF6B73D-08A2-49AF-BCEB-FF35114BCBFE}" type="presParOf" srcId="{FF1FA79F-0801-4D77-93E1-D2E07522F966}" destId="{7051579F-83E8-4C74-90B3-A984ADCE7BB3}" srcOrd="0" destOrd="0" presId="urn:microsoft.com/office/officeart/2005/8/layout/vList2"/>
    <dgm:cxn modelId="{1C7D3058-81F0-4DB8-A3EB-AB26C1E5A884}" type="presParOf" srcId="{FF1FA79F-0801-4D77-93E1-D2E07522F966}" destId="{86AF2E15-65C1-4AEC-A56C-5EF57DEE4175}" srcOrd="1" destOrd="0" presId="urn:microsoft.com/office/officeart/2005/8/layout/vList2"/>
    <dgm:cxn modelId="{46D51442-83EC-46B0-B1B0-DA1B0C063A0F}" type="presParOf" srcId="{FF1FA79F-0801-4D77-93E1-D2E07522F966}" destId="{A3DA2546-E979-485D-A039-58335F54297F}" srcOrd="2" destOrd="0" presId="urn:microsoft.com/office/officeart/2005/8/layout/vList2"/>
    <dgm:cxn modelId="{9EB15823-5F28-4940-AA36-E6DFC9082CC2}" type="presParOf" srcId="{FF1FA79F-0801-4D77-93E1-D2E07522F966}" destId="{DF5093D9-388A-4492-8F31-F52F24AE03B8}"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51579F-83E8-4C74-90B3-A984ADCE7BB3}">
      <dsp:nvSpPr>
        <dsp:cNvPr id="0" name=""/>
        <dsp:cNvSpPr/>
      </dsp:nvSpPr>
      <dsp:spPr>
        <a:xfrm>
          <a:off x="0" y="49348"/>
          <a:ext cx="7559504" cy="687960"/>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Initial Access: </a:t>
          </a:r>
        </a:p>
      </dsp:txBody>
      <dsp:txXfrm>
        <a:off x="33583" y="82931"/>
        <a:ext cx="7492338" cy="620794"/>
      </dsp:txXfrm>
    </dsp:sp>
    <dsp:sp modelId="{86AF2E15-65C1-4AEC-A56C-5EF57DEE4175}">
      <dsp:nvSpPr>
        <dsp:cNvPr id="0" name=""/>
        <dsp:cNvSpPr/>
      </dsp:nvSpPr>
      <dsp:spPr>
        <a:xfrm>
          <a:off x="0" y="737308"/>
          <a:ext cx="7559504"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1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US" sz="2200" kern="1200" dirty="0"/>
            <a:t>Spearphishing: Black Basta affiliates primarily use spear phishing emails to gain initial access.</a:t>
          </a:r>
        </a:p>
        <a:p>
          <a:pPr marL="228600" lvl="1" indent="-228600" algn="l" defTabSz="977900">
            <a:lnSpc>
              <a:spcPct val="90000"/>
            </a:lnSpc>
            <a:spcBef>
              <a:spcPct val="0"/>
            </a:spcBef>
            <a:spcAft>
              <a:spcPct val="20000"/>
            </a:spcAft>
            <a:buChar char="•"/>
          </a:pPr>
          <a:r>
            <a:rPr lang="en-US" sz="2200" kern="1200" dirty="0"/>
            <a:t>Exploiting Known Vulnerabilities: Affiliates have exploited ConnectWise vulnerability CVE-2024-1709.</a:t>
          </a:r>
        </a:p>
        <a:p>
          <a:pPr marL="228600" lvl="1" indent="-228600" algn="l" defTabSz="977900">
            <a:lnSpc>
              <a:spcPct val="90000"/>
            </a:lnSpc>
            <a:spcBef>
              <a:spcPct val="0"/>
            </a:spcBef>
            <a:spcAft>
              <a:spcPct val="20000"/>
            </a:spcAft>
            <a:buChar char="•"/>
          </a:pPr>
          <a:r>
            <a:rPr lang="en-US" sz="2200" kern="1200" dirty="0"/>
            <a:t>Abusing Valid Credentials: In some instances, affiliates have been observed abusing valid credentials.</a:t>
          </a:r>
        </a:p>
        <a:p>
          <a:pPr marL="228600" lvl="1" indent="-228600" algn="l" defTabSz="977900">
            <a:lnSpc>
              <a:spcPct val="90000"/>
            </a:lnSpc>
            <a:spcBef>
              <a:spcPct val="0"/>
            </a:spcBef>
            <a:spcAft>
              <a:spcPct val="20000"/>
            </a:spcAft>
            <a:buChar char="•"/>
          </a:pPr>
          <a:r>
            <a:rPr lang="en-US" sz="2200" kern="1200" dirty="0"/>
            <a:t>Qakbot: Black Basta has been observed using Qakbot during initial access.</a:t>
          </a:r>
        </a:p>
      </dsp:txBody>
      <dsp:txXfrm>
        <a:off x="0" y="737308"/>
        <a:ext cx="7559504" cy="2782080"/>
      </dsp:txXfrm>
    </dsp:sp>
    <dsp:sp modelId="{A3DA2546-E979-485D-A039-58335F54297F}">
      <dsp:nvSpPr>
        <dsp:cNvPr id="0" name=""/>
        <dsp:cNvSpPr/>
      </dsp:nvSpPr>
      <dsp:spPr>
        <a:xfrm>
          <a:off x="0" y="3519388"/>
          <a:ext cx="7559504" cy="687960"/>
        </a:xfrm>
        <a:prstGeom prst="round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Discovery and Execution: </a:t>
          </a:r>
        </a:p>
      </dsp:txBody>
      <dsp:txXfrm>
        <a:off x="33583" y="3552971"/>
        <a:ext cx="7492338" cy="620794"/>
      </dsp:txXfrm>
    </dsp:sp>
    <dsp:sp modelId="{DF5093D9-388A-4492-8F31-F52F24AE03B8}">
      <dsp:nvSpPr>
        <dsp:cNvPr id="0" name=""/>
        <dsp:cNvSpPr/>
      </dsp:nvSpPr>
      <dsp:spPr>
        <a:xfrm>
          <a:off x="0" y="4207348"/>
          <a:ext cx="7559504" cy="2028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1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US" sz="2200" kern="1200" dirty="0"/>
            <a:t>Network Scanning: Black Basta affiliates use tools such as SoftPerfect network scanner (netscan.exe) to conduct network scanning.</a:t>
          </a:r>
        </a:p>
        <a:p>
          <a:pPr marL="228600" lvl="1" indent="-228600" algn="l" defTabSz="977900">
            <a:lnSpc>
              <a:spcPct val="90000"/>
            </a:lnSpc>
            <a:spcBef>
              <a:spcPct val="0"/>
            </a:spcBef>
            <a:spcAft>
              <a:spcPct val="20000"/>
            </a:spcAft>
            <a:buChar char="•"/>
          </a:pPr>
          <a:r>
            <a:rPr lang="en-US" sz="2200" kern="1200" dirty="0"/>
            <a:t>Reconnaissance: Affiliates conduct reconnaissance using utilities with innocuous file names (e.g., Intel or Dell) left in the root drive C:.</a:t>
          </a:r>
        </a:p>
      </dsp:txBody>
      <dsp:txXfrm>
        <a:off x="0" y="4207348"/>
        <a:ext cx="7559504" cy="20286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51579F-83E8-4C74-90B3-A984ADCE7BB3}">
      <dsp:nvSpPr>
        <dsp:cNvPr id="0" name=""/>
        <dsp:cNvSpPr/>
      </dsp:nvSpPr>
      <dsp:spPr>
        <a:xfrm>
          <a:off x="0" y="455068"/>
          <a:ext cx="7559504" cy="687960"/>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Lateral Movement: </a:t>
          </a:r>
        </a:p>
      </dsp:txBody>
      <dsp:txXfrm>
        <a:off x="33583" y="488651"/>
        <a:ext cx="7492338" cy="620794"/>
      </dsp:txXfrm>
    </dsp:sp>
    <dsp:sp modelId="{86AF2E15-65C1-4AEC-A56C-5EF57DEE4175}">
      <dsp:nvSpPr>
        <dsp:cNvPr id="0" name=""/>
        <dsp:cNvSpPr/>
      </dsp:nvSpPr>
      <dsp:spPr>
        <a:xfrm>
          <a:off x="0" y="1143028"/>
          <a:ext cx="7559504" cy="1680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1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US" sz="2200" kern="1200" dirty="0"/>
            <a:t>Remote Access Tools: Tools like </a:t>
          </a:r>
          <a:r>
            <a:rPr lang="en-US" sz="2200" kern="1200" dirty="0" err="1"/>
            <a:t>Splashtop</a:t>
          </a:r>
          <a:r>
            <a:rPr lang="en-US" sz="2200" kern="1200" dirty="0"/>
            <a:t>, Screen Connect, and Cobalt Strike beacons are used for remote access and lateral movement.</a:t>
          </a:r>
        </a:p>
        <a:p>
          <a:pPr marL="228600" lvl="1" indent="-228600" algn="l" defTabSz="977900">
            <a:lnSpc>
              <a:spcPct val="90000"/>
            </a:lnSpc>
            <a:spcBef>
              <a:spcPct val="0"/>
            </a:spcBef>
            <a:spcAft>
              <a:spcPct val="20000"/>
            </a:spcAft>
            <a:buChar char="•"/>
          </a:pPr>
          <a:r>
            <a:rPr lang="en-US" sz="2200" kern="1200" dirty="0"/>
            <a:t>Other Tools: </a:t>
          </a:r>
          <a:r>
            <a:rPr lang="en-US" sz="2200" kern="1200" dirty="0" err="1"/>
            <a:t>BITSAdmin</a:t>
          </a:r>
          <a:r>
            <a:rPr lang="en-US" sz="2200" kern="1200" dirty="0"/>
            <a:t> and </a:t>
          </a:r>
          <a:r>
            <a:rPr lang="en-US" sz="2200" kern="1200" dirty="0" err="1"/>
            <a:t>PsExec</a:t>
          </a:r>
          <a:r>
            <a:rPr lang="en-US" sz="2200" kern="1200" dirty="0"/>
            <a:t>, along with Remote Desktop Protocol (RDP), are used for lateral movement.</a:t>
          </a:r>
        </a:p>
      </dsp:txBody>
      <dsp:txXfrm>
        <a:off x="0" y="1143028"/>
        <a:ext cx="7559504" cy="1680840"/>
      </dsp:txXfrm>
    </dsp:sp>
    <dsp:sp modelId="{A3DA2546-E979-485D-A039-58335F54297F}">
      <dsp:nvSpPr>
        <dsp:cNvPr id="0" name=""/>
        <dsp:cNvSpPr/>
      </dsp:nvSpPr>
      <dsp:spPr>
        <a:xfrm>
          <a:off x="0" y="2823868"/>
          <a:ext cx="7559504" cy="687960"/>
        </a:xfrm>
        <a:prstGeom prst="round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Privilege Escalation: : </a:t>
          </a:r>
        </a:p>
      </dsp:txBody>
      <dsp:txXfrm>
        <a:off x="33583" y="2857451"/>
        <a:ext cx="7492338" cy="620794"/>
      </dsp:txXfrm>
    </dsp:sp>
    <dsp:sp modelId="{DF5093D9-388A-4492-8F31-F52F24AE03B8}">
      <dsp:nvSpPr>
        <dsp:cNvPr id="0" name=""/>
        <dsp:cNvSpPr/>
      </dsp:nvSpPr>
      <dsp:spPr>
        <a:xfrm>
          <a:off x="0" y="3511828"/>
          <a:ext cx="7559504" cy="231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1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US" sz="2200" kern="1200" dirty="0"/>
            <a:t>Credential Scraping: Black Basta affiliates use credential scraping tools like Mimikatz for privilege escalation.</a:t>
          </a:r>
        </a:p>
        <a:p>
          <a:pPr marL="228600" lvl="1" indent="-228600" algn="l" defTabSz="977900">
            <a:lnSpc>
              <a:spcPct val="90000"/>
            </a:lnSpc>
            <a:spcBef>
              <a:spcPct val="0"/>
            </a:spcBef>
            <a:spcAft>
              <a:spcPct val="20000"/>
            </a:spcAft>
            <a:buChar char="•"/>
          </a:pPr>
          <a:r>
            <a:rPr lang="en-US" sz="2200" kern="1200" dirty="0"/>
            <a:t>Exploiting Vulnerabilities: Black Basta affiliates have exploited </a:t>
          </a:r>
          <a:r>
            <a:rPr lang="en-US" sz="2200" kern="1200" dirty="0" err="1"/>
            <a:t>ZeroLogon</a:t>
          </a:r>
          <a:r>
            <a:rPr lang="en-US" sz="2200" kern="1200" dirty="0"/>
            <a:t> (CVE-2020-1472), </a:t>
          </a:r>
          <a:r>
            <a:rPr lang="en-US" sz="2200" kern="1200" dirty="0" err="1"/>
            <a:t>NoPac</a:t>
          </a:r>
          <a:r>
            <a:rPr lang="en-US" sz="2200" kern="1200" dirty="0"/>
            <a:t> (CVE-2021-42278 and CVE-2021-42287), and </a:t>
          </a:r>
          <a:r>
            <a:rPr lang="en-US" sz="2200" kern="1200" dirty="0" err="1"/>
            <a:t>PrintNightmare</a:t>
          </a:r>
          <a:r>
            <a:rPr lang="en-US" sz="2200" kern="1200" dirty="0"/>
            <a:t> (CVE-2021-34527) vulnerabilities for local and Windows Active Domain privilege escalation.</a:t>
          </a:r>
        </a:p>
      </dsp:txBody>
      <dsp:txXfrm>
        <a:off x="0" y="3511828"/>
        <a:ext cx="7559504" cy="23184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51579F-83E8-4C74-90B3-A984ADCE7BB3}">
      <dsp:nvSpPr>
        <dsp:cNvPr id="0" name=""/>
        <dsp:cNvSpPr/>
      </dsp:nvSpPr>
      <dsp:spPr>
        <a:xfrm>
          <a:off x="0" y="4888"/>
          <a:ext cx="7559504" cy="786240"/>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1" kern="1200" dirty="0"/>
            <a:t>Defense Evasion</a:t>
          </a:r>
          <a:r>
            <a:rPr lang="en-US" sz="3200" kern="1200" dirty="0"/>
            <a:t>: </a:t>
          </a:r>
        </a:p>
      </dsp:txBody>
      <dsp:txXfrm>
        <a:off x="38381" y="43269"/>
        <a:ext cx="7482742" cy="709478"/>
      </dsp:txXfrm>
    </dsp:sp>
    <dsp:sp modelId="{86AF2E15-65C1-4AEC-A56C-5EF57DEE4175}">
      <dsp:nvSpPr>
        <dsp:cNvPr id="0" name=""/>
        <dsp:cNvSpPr/>
      </dsp:nvSpPr>
      <dsp:spPr>
        <a:xfrm>
          <a:off x="0" y="791128"/>
          <a:ext cx="7559504" cy="1987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14" tIns="27940" rIns="156464" bIns="27940" numCol="1" spcCol="1270" anchor="t" anchorCtr="0">
          <a:noAutofit/>
        </a:bodyPr>
        <a:lstStyle/>
        <a:p>
          <a:pPr marL="228600" lvl="1" indent="-228600" algn="l" defTabSz="977900">
            <a:lnSpc>
              <a:spcPct val="90000"/>
            </a:lnSpc>
            <a:spcBef>
              <a:spcPct val="0"/>
            </a:spcBef>
            <a:spcAft>
              <a:spcPct val="20000"/>
            </a:spcAft>
            <a:buFont typeface="Arial" panose="020B0604020202020204" pitchFamily="34" charset="0"/>
            <a:buChar char="•"/>
          </a:pPr>
          <a:r>
            <a:rPr lang="en-US" sz="2200" kern="1200" dirty="0">
              <a:solidFill>
                <a:prstClr val="black">
                  <a:hueOff val="0"/>
                  <a:satOff val="0"/>
                  <a:lumOff val="0"/>
                  <a:alphaOff val="0"/>
                </a:prstClr>
              </a:solidFill>
              <a:latin typeface="Aptos" panose="02110004020202020204"/>
              <a:ea typeface="+mn-ea"/>
              <a:cs typeface="+mn-cs"/>
            </a:rPr>
            <a:t>Masquerading: Affiliates use utilities with innocuous file names to evade detection.</a:t>
          </a:r>
        </a:p>
        <a:p>
          <a:pPr marL="228600" lvl="1" indent="-228600" algn="l" defTabSz="977900">
            <a:lnSpc>
              <a:spcPct val="90000"/>
            </a:lnSpc>
            <a:spcBef>
              <a:spcPct val="0"/>
            </a:spcBef>
            <a:spcAft>
              <a:spcPct val="20000"/>
            </a:spcAft>
            <a:buSzPts val="1000"/>
            <a:buFont typeface="Arial" panose="020B0604020202020204" pitchFamily="34" charset="0"/>
            <a:buChar char="•"/>
          </a:pPr>
          <a:r>
            <a:rPr lang="en-US" sz="2200" kern="1200" dirty="0">
              <a:solidFill>
                <a:prstClr val="black">
                  <a:hueOff val="0"/>
                  <a:satOff val="0"/>
                  <a:lumOff val="0"/>
                  <a:alphaOff val="0"/>
                </a:prstClr>
              </a:solidFill>
              <a:latin typeface="Aptos" panose="02110004020202020204"/>
              <a:ea typeface="+mn-ea"/>
              <a:cs typeface="+mn-cs"/>
            </a:rPr>
            <a:t>Disabling Security Tools: Black Basta affiliates use PowerShell to disable antivirus products and deploy tools like Backstab to disable endpoint detection and response (EDR) tooling.</a:t>
          </a:r>
        </a:p>
      </dsp:txBody>
      <dsp:txXfrm>
        <a:off x="0" y="791128"/>
        <a:ext cx="7559504" cy="1987200"/>
      </dsp:txXfrm>
    </dsp:sp>
    <dsp:sp modelId="{A3DA2546-E979-485D-A039-58335F54297F}">
      <dsp:nvSpPr>
        <dsp:cNvPr id="0" name=""/>
        <dsp:cNvSpPr/>
      </dsp:nvSpPr>
      <dsp:spPr>
        <a:xfrm>
          <a:off x="0" y="2778328"/>
          <a:ext cx="7559504" cy="786240"/>
        </a:xfrm>
        <a:prstGeom prst="round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1" kern="1200" dirty="0"/>
            <a:t>Exfiltration and Encryption</a:t>
          </a:r>
          <a:r>
            <a:rPr lang="en-US" sz="3200" kern="1200" dirty="0"/>
            <a:t>: </a:t>
          </a:r>
        </a:p>
      </dsp:txBody>
      <dsp:txXfrm>
        <a:off x="38381" y="2816709"/>
        <a:ext cx="7482742" cy="709478"/>
      </dsp:txXfrm>
    </dsp:sp>
    <dsp:sp modelId="{DF5093D9-388A-4492-8F31-F52F24AE03B8}">
      <dsp:nvSpPr>
        <dsp:cNvPr id="0" name=""/>
        <dsp:cNvSpPr/>
      </dsp:nvSpPr>
      <dsp:spPr>
        <a:xfrm>
          <a:off x="0" y="3564568"/>
          <a:ext cx="7559504" cy="2715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14" tIns="27940" rIns="156464" bIns="27940" numCol="1" spcCol="1270" anchor="t" anchorCtr="0">
          <a:noAutofit/>
        </a:bodyPr>
        <a:lstStyle/>
        <a:p>
          <a:pPr marL="228600" lvl="1" indent="0" algn="l" defTabSz="933450">
            <a:lnSpc>
              <a:spcPct val="90000"/>
            </a:lnSpc>
            <a:spcBef>
              <a:spcPct val="0"/>
            </a:spcBef>
            <a:spcAft>
              <a:spcPct val="20000"/>
            </a:spcAft>
            <a:buChar char="•"/>
          </a:pPr>
          <a:endParaRPr lang="en-US" sz="2100" kern="1200" dirty="0"/>
        </a:p>
        <a:p>
          <a:pPr marL="228600" lvl="1" indent="-228600" algn="l" defTabSz="977900">
            <a:lnSpc>
              <a:spcPct val="90000"/>
            </a:lnSpc>
            <a:spcBef>
              <a:spcPct val="0"/>
            </a:spcBef>
            <a:spcAft>
              <a:spcPct val="20000"/>
            </a:spcAft>
            <a:buSzPts val="1000"/>
            <a:buFont typeface="Courier New" panose="02070309020205020404" pitchFamily="49" charset="0"/>
            <a:buChar char="•"/>
          </a:pPr>
          <a:r>
            <a:rPr lang="en-US" sz="2200" kern="1200" dirty="0">
              <a:solidFill>
                <a:prstClr val="black">
                  <a:hueOff val="0"/>
                  <a:satOff val="0"/>
                  <a:lumOff val="0"/>
                  <a:alphaOff val="0"/>
                </a:prstClr>
              </a:solidFill>
              <a:latin typeface="Aptos" panose="02110004020202020204"/>
              <a:ea typeface="+mn-ea"/>
              <a:cs typeface="+mn-cs"/>
            </a:rPr>
            <a:t>Data Exfiltration: </a:t>
          </a:r>
          <a:r>
            <a:rPr lang="en-US" sz="2200" kern="1200" dirty="0" err="1">
              <a:solidFill>
                <a:prstClr val="black">
                  <a:hueOff val="0"/>
                  <a:satOff val="0"/>
                  <a:lumOff val="0"/>
                  <a:alphaOff val="0"/>
                </a:prstClr>
              </a:solidFill>
              <a:latin typeface="Aptos" panose="02110004020202020204"/>
              <a:ea typeface="+mn-ea"/>
              <a:cs typeface="+mn-cs"/>
            </a:rPr>
            <a:t>RClone</a:t>
          </a:r>
          <a:r>
            <a:rPr lang="en-US" sz="2200" kern="1200" dirty="0">
              <a:solidFill>
                <a:prstClr val="black">
                  <a:hueOff val="0"/>
                  <a:satOff val="0"/>
                  <a:lumOff val="0"/>
                  <a:alphaOff val="0"/>
                </a:prstClr>
              </a:solidFill>
              <a:latin typeface="Aptos" panose="02110004020202020204"/>
              <a:ea typeface="+mn-ea"/>
              <a:cs typeface="+mn-cs"/>
            </a:rPr>
            <a:t> is used to facilitate data exfiltration prior to encryption.</a:t>
          </a:r>
        </a:p>
        <a:p>
          <a:pPr marL="228600" lvl="1" indent="-228600" algn="l" defTabSz="977900">
            <a:lnSpc>
              <a:spcPct val="90000"/>
            </a:lnSpc>
            <a:spcBef>
              <a:spcPct val="0"/>
            </a:spcBef>
            <a:spcAft>
              <a:spcPct val="20000"/>
            </a:spcAft>
            <a:buSzPts val="1000"/>
            <a:buFont typeface="Courier New" panose="02070309020205020404" pitchFamily="49" charset="0"/>
            <a:buChar char="•"/>
          </a:pPr>
          <a:r>
            <a:rPr lang="en-US" sz="2200" kern="1200" dirty="0">
              <a:solidFill>
                <a:prstClr val="black">
                  <a:hueOff val="0"/>
                  <a:satOff val="0"/>
                  <a:lumOff val="0"/>
                  <a:alphaOff val="0"/>
                </a:prstClr>
              </a:solidFill>
              <a:latin typeface="Aptos" panose="02110004020202020204"/>
              <a:ea typeface="+mn-ea"/>
              <a:cs typeface="+mn-cs"/>
            </a:rPr>
            <a:t>Encryption: A ChaCha20 algorithm with an RSA-4096 public key fully encrypt files. A .basta or otherwise random file extension is added to file names.</a:t>
          </a:r>
        </a:p>
        <a:p>
          <a:pPr marL="228600" lvl="1" indent="-228600" algn="l" defTabSz="977900">
            <a:lnSpc>
              <a:spcPct val="90000"/>
            </a:lnSpc>
            <a:spcBef>
              <a:spcPct val="0"/>
            </a:spcBef>
            <a:spcAft>
              <a:spcPct val="20000"/>
            </a:spcAft>
            <a:buSzPts val="1000"/>
            <a:buFont typeface="Courier New" panose="02070309020205020404" pitchFamily="49" charset="0"/>
            <a:buChar char="•"/>
          </a:pPr>
          <a:r>
            <a:rPr lang="en-US" sz="2200" kern="1200" dirty="0">
              <a:solidFill>
                <a:prstClr val="black">
                  <a:hueOff val="0"/>
                  <a:satOff val="0"/>
                  <a:lumOff val="0"/>
                  <a:alphaOff val="0"/>
                </a:prstClr>
              </a:solidFill>
              <a:latin typeface="Aptos" panose="02110004020202020204"/>
              <a:ea typeface="+mn-ea"/>
              <a:cs typeface="+mn-cs"/>
            </a:rPr>
            <a:t>Inhibiting System Recovery: Affiliates use the vssadmin.exe program to delete volume shadow copies.</a:t>
          </a:r>
        </a:p>
      </dsp:txBody>
      <dsp:txXfrm>
        <a:off x="0" y="3564568"/>
        <a:ext cx="7559504" cy="27158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51579F-83E8-4C74-90B3-A984ADCE7BB3}">
      <dsp:nvSpPr>
        <dsp:cNvPr id="0" name=""/>
        <dsp:cNvSpPr/>
      </dsp:nvSpPr>
      <dsp:spPr>
        <a:xfrm>
          <a:off x="0" y="455068"/>
          <a:ext cx="7559504" cy="687960"/>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1" kern="1200" dirty="0"/>
            <a:t>Ransom Demands</a:t>
          </a:r>
          <a:r>
            <a:rPr lang="en-US" sz="2800" kern="1200" dirty="0"/>
            <a:t>: </a:t>
          </a:r>
        </a:p>
      </dsp:txBody>
      <dsp:txXfrm>
        <a:off x="33583" y="488651"/>
        <a:ext cx="7492338" cy="620794"/>
      </dsp:txXfrm>
    </dsp:sp>
    <dsp:sp modelId="{86AF2E15-65C1-4AEC-A56C-5EF57DEE4175}">
      <dsp:nvSpPr>
        <dsp:cNvPr id="0" name=""/>
        <dsp:cNvSpPr/>
      </dsp:nvSpPr>
      <dsp:spPr>
        <a:xfrm>
          <a:off x="0" y="1143028"/>
          <a:ext cx="7559504" cy="1680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1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US" sz="2200" kern="1200" dirty="0"/>
            <a:t>Remote Access Tools: Tools like </a:t>
          </a:r>
          <a:r>
            <a:rPr lang="en-US" sz="2200" kern="1200" dirty="0" err="1"/>
            <a:t>Splashtop</a:t>
          </a:r>
          <a:r>
            <a:rPr lang="en-US" sz="2200" kern="1200" dirty="0"/>
            <a:t>, Screen Connect, and Cobalt Strike beacons are used for remote access and lateral movement.</a:t>
          </a:r>
        </a:p>
        <a:p>
          <a:pPr marL="228600" lvl="1" indent="-228600" algn="l" defTabSz="977900">
            <a:lnSpc>
              <a:spcPct val="90000"/>
            </a:lnSpc>
            <a:spcBef>
              <a:spcPct val="0"/>
            </a:spcBef>
            <a:spcAft>
              <a:spcPct val="20000"/>
            </a:spcAft>
            <a:buChar char="•"/>
          </a:pPr>
          <a:r>
            <a:rPr lang="en-US" sz="2200" kern="1200" dirty="0"/>
            <a:t>Other Tools: </a:t>
          </a:r>
          <a:r>
            <a:rPr lang="en-US" sz="2200" kern="1200" dirty="0" err="1"/>
            <a:t>BITSAdmin</a:t>
          </a:r>
          <a:r>
            <a:rPr lang="en-US" sz="2200" kern="1200" dirty="0"/>
            <a:t> and </a:t>
          </a:r>
          <a:r>
            <a:rPr lang="en-US" sz="2200" kern="1200" dirty="0" err="1"/>
            <a:t>PsExec</a:t>
          </a:r>
          <a:r>
            <a:rPr lang="en-US" sz="2200" kern="1200" dirty="0"/>
            <a:t>, along with Remote Desktop Protocol (RDP), are used for lateral movement.</a:t>
          </a:r>
        </a:p>
      </dsp:txBody>
      <dsp:txXfrm>
        <a:off x="0" y="1143028"/>
        <a:ext cx="7559504" cy="1680840"/>
      </dsp:txXfrm>
    </dsp:sp>
    <dsp:sp modelId="{A3DA2546-E979-485D-A039-58335F54297F}">
      <dsp:nvSpPr>
        <dsp:cNvPr id="0" name=""/>
        <dsp:cNvSpPr/>
      </dsp:nvSpPr>
      <dsp:spPr>
        <a:xfrm>
          <a:off x="0" y="2823868"/>
          <a:ext cx="7559504" cy="687960"/>
        </a:xfrm>
        <a:prstGeom prst="round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1" kern="1200" dirty="0"/>
            <a:t>Toolbox</a:t>
          </a:r>
          <a:r>
            <a:rPr lang="en-US" sz="2800" kern="1200" dirty="0"/>
            <a:t>: </a:t>
          </a:r>
        </a:p>
      </dsp:txBody>
      <dsp:txXfrm>
        <a:off x="33583" y="2857451"/>
        <a:ext cx="7492338" cy="620794"/>
      </dsp:txXfrm>
    </dsp:sp>
    <dsp:sp modelId="{DF5093D9-388A-4492-8F31-F52F24AE03B8}">
      <dsp:nvSpPr>
        <dsp:cNvPr id="0" name=""/>
        <dsp:cNvSpPr/>
      </dsp:nvSpPr>
      <dsp:spPr>
        <a:xfrm>
          <a:off x="0" y="3511828"/>
          <a:ext cx="7559504" cy="231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14"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US" sz="2200" kern="1200" dirty="0"/>
            <a:t>Credential Scraping: Black Basta affiliates use credential scraping tools like Mimikatz for privilege escalation.</a:t>
          </a:r>
        </a:p>
        <a:p>
          <a:pPr marL="228600" lvl="1" indent="-228600" algn="l" defTabSz="977900">
            <a:lnSpc>
              <a:spcPct val="90000"/>
            </a:lnSpc>
            <a:spcBef>
              <a:spcPct val="0"/>
            </a:spcBef>
            <a:spcAft>
              <a:spcPct val="20000"/>
            </a:spcAft>
            <a:buChar char="•"/>
          </a:pPr>
          <a:r>
            <a:rPr lang="en-US" sz="2200" kern="1200" dirty="0"/>
            <a:t>Exploiting Vulnerabilities: Black Basta affiliates have exploited </a:t>
          </a:r>
          <a:r>
            <a:rPr lang="en-US" sz="2200" kern="1200" dirty="0" err="1"/>
            <a:t>ZeroLogon</a:t>
          </a:r>
          <a:r>
            <a:rPr lang="en-US" sz="2200" kern="1200" dirty="0"/>
            <a:t> (CVE-2020-1472), </a:t>
          </a:r>
          <a:r>
            <a:rPr lang="en-US" sz="2200" kern="1200" dirty="0" err="1"/>
            <a:t>NoPac</a:t>
          </a:r>
          <a:r>
            <a:rPr lang="en-US" sz="2200" kern="1200" dirty="0"/>
            <a:t> (CVE-2021-42278 and CVE-2021-42287), and </a:t>
          </a:r>
          <a:r>
            <a:rPr lang="en-US" sz="2200" kern="1200" dirty="0" err="1"/>
            <a:t>PrintNightmare</a:t>
          </a:r>
          <a:r>
            <a:rPr lang="en-US" sz="2200" kern="1200" dirty="0"/>
            <a:t> (CVE-2021-34527) vulnerabilities for local and Windows Active Domain privilege escalation.</a:t>
          </a:r>
        </a:p>
      </dsp:txBody>
      <dsp:txXfrm>
        <a:off x="0" y="3511828"/>
        <a:ext cx="7559504" cy="23184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51579F-83E8-4C74-90B3-A984ADCE7BB3}">
      <dsp:nvSpPr>
        <dsp:cNvPr id="0" name=""/>
        <dsp:cNvSpPr/>
      </dsp:nvSpPr>
      <dsp:spPr>
        <a:xfrm>
          <a:off x="0" y="28918"/>
          <a:ext cx="7559504" cy="712530"/>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0" i="0" kern="1200" dirty="0">
              <a:solidFill>
                <a:srgbClr val="333333"/>
              </a:solidFill>
              <a:effectLst/>
              <a:latin typeface="var(--font-regular)"/>
            </a:rPr>
            <a:t>Attack methods </a:t>
          </a:r>
          <a:r>
            <a:rPr lang="en-US" sz="2900" kern="1200" dirty="0"/>
            <a:t>: </a:t>
          </a:r>
        </a:p>
      </dsp:txBody>
      <dsp:txXfrm>
        <a:off x="34783" y="63701"/>
        <a:ext cx="7489938" cy="642964"/>
      </dsp:txXfrm>
    </dsp:sp>
    <dsp:sp modelId="{86AF2E15-65C1-4AEC-A56C-5EF57DEE4175}">
      <dsp:nvSpPr>
        <dsp:cNvPr id="0" name=""/>
        <dsp:cNvSpPr/>
      </dsp:nvSpPr>
      <dsp:spPr>
        <a:xfrm>
          <a:off x="0" y="741448"/>
          <a:ext cx="7559504" cy="2401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1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b="0" i="0" kern="1200" dirty="0">
              <a:solidFill>
                <a:srgbClr val="333333"/>
              </a:solidFill>
              <a:effectLst/>
              <a:latin typeface="var(--font-regular)"/>
            </a:rPr>
            <a:t>Attack methods have evolved from overwhelming inboxes with spam to </a:t>
          </a:r>
          <a:r>
            <a:rPr lang="en-US" sz="2300" b="1" i="0" kern="1200" dirty="0">
              <a:solidFill>
                <a:srgbClr val="333333"/>
              </a:solidFill>
              <a:effectLst/>
              <a:latin typeface="var(--font-bold)"/>
            </a:rPr>
            <a:t>include voice and Teams-based impersonation</a:t>
          </a:r>
          <a:r>
            <a:rPr lang="en-US" sz="2300" b="0" i="0" kern="1200" dirty="0">
              <a:solidFill>
                <a:srgbClr val="333333"/>
              </a:solidFill>
              <a:effectLst/>
              <a:latin typeface="var(--font-regular)"/>
            </a:rPr>
            <a:t>, each designed to trick users into facilitating access. </a:t>
          </a:r>
          <a:endParaRPr lang="en-US" sz="2300" kern="1200" dirty="0"/>
        </a:p>
        <a:p>
          <a:pPr marL="228600" lvl="1" indent="-228600" algn="l" defTabSz="1022350">
            <a:lnSpc>
              <a:spcPct val="90000"/>
            </a:lnSpc>
            <a:spcBef>
              <a:spcPct val="0"/>
            </a:spcBef>
            <a:spcAft>
              <a:spcPct val="20000"/>
            </a:spcAft>
            <a:buChar char="•"/>
          </a:pPr>
          <a:r>
            <a:rPr lang="en-US" sz="2300" b="0" i="0" kern="1200" dirty="0">
              <a:solidFill>
                <a:srgbClr val="333333"/>
              </a:solidFill>
              <a:effectLst/>
              <a:latin typeface="var(--font-regular)"/>
            </a:rPr>
            <a:t>Once access is granted, executables like “</a:t>
          </a:r>
          <a:r>
            <a:rPr lang="en-US" sz="2300" b="1" i="0" kern="1200" dirty="0">
              <a:solidFill>
                <a:srgbClr val="333333"/>
              </a:solidFill>
              <a:effectLst/>
              <a:latin typeface="var(--font-bold)"/>
            </a:rPr>
            <a:t>AntispamAccount.exe</a:t>
          </a:r>
          <a:r>
            <a:rPr lang="en-US" sz="2300" b="0" i="0" kern="1200" dirty="0">
              <a:solidFill>
                <a:srgbClr val="333333"/>
              </a:solidFill>
              <a:effectLst/>
              <a:latin typeface="var(--font-regular)"/>
            </a:rPr>
            <a:t>” are deployed, enabling further exploitation with tools like </a:t>
          </a:r>
          <a:r>
            <a:rPr lang="en-US" sz="2300" b="1" i="0" kern="1200" dirty="0">
              <a:solidFill>
                <a:srgbClr val="333333"/>
              </a:solidFill>
              <a:effectLst/>
              <a:latin typeface="var(--font-bold)"/>
            </a:rPr>
            <a:t>Cobalt Strike or </a:t>
          </a:r>
          <a:r>
            <a:rPr lang="en-US" sz="2300" b="1" i="0" kern="1200" dirty="0" err="1">
              <a:solidFill>
                <a:srgbClr val="333333"/>
              </a:solidFill>
              <a:effectLst/>
              <a:latin typeface="var(--font-bold)"/>
            </a:rPr>
            <a:t>Impacket</a:t>
          </a:r>
          <a:r>
            <a:rPr lang="en-US" sz="2300" b="0" i="0" kern="1200" dirty="0">
              <a:solidFill>
                <a:srgbClr val="333333"/>
              </a:solidFill>
              <a:effectLst/>
              <a:latin typeface="var(--font-regular)"/>
            </a:rPr>
            <a:t>.</a:t>
          </a:r>
          <a:endParaRPr lang="en-US" sz="2300" kern="1200" dirty="0"/>
        </a:p>
      </dsp:txBody>
      <dsp:txXfrm>
        <a:off x="0" y="741448"/>
        <a:ext cx="7559504" cy="2401199"/>
      </dsp:txXfrm>
    </dsp:sp>
    <dsp:sp modelId="{A3DA2546-E979-485D-A039-58335F54297F}">
      <dsp:nvSpPr>
        <dsp:cNvPr id="0" name=""/>
        <dsp:cNvSpPr/>
      </dsp:nvSpPr>
      <dsp:spPr>
        <a:xfrm>
          <a:off x="0" y="3142648"/>
          <a:ext cx="7559504" cy="712530"/>
        </a:xfrm>
        <a:prstGeom prst="round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1" kern="1200" dirty="0"/>
            <a:t>Mitigate Threats</a:t>
          </a:r>
          <a:r>
            <a:rPr lang="en-US" sz="2900" kern="1200" dirty="0"/>
            <a:t>: </a:t>
          </a:r>
        </a:p>
      </dsp:txBody>
      <dsp:txXfrm>
        <a:off x="34783" y="3177431"/>
        <a:ext cx="7489938" cy="642964"/>
      </dsp:txXfrm>
    </dsp:sp>
    <dsp:sp modelId="{DF5093D9-388A-4492-8F31-F52F24AE03B8}">
      <dsp:nvSpPr>
        <dsp:cNvPr id="0" name=""/>
        <dsp:cNvSpPr/>
      </dsp:nvSpPr>
      <dsp:spPr>
        <a:xfrm>
          <a:off x="0" y="3855178"/>
          <a:ext cx="7559504" cy="2401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1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b="0" i="0" kern="1200" dirty="0">
              <a:solidFill>
                <a:srgbClr val="333333"/>
              </a:solidFill>
              <a:effectLst/>
              <a:latin typeface="var(--font-regular)"/>
            </a:rPr>
            <a:t>To mitigate these threats, cybersecurity researchers recommend </a:t>
          </a:r>
          <a:r>
            <a:rPr lang="en-US" sz="2300" b="1" i="0" kern="1200" dirty="0">
              <a:solidFill>
                <a:srgbClr val="333333"/>
              </a:solidFill>
              <a:effectLst/>
              <a:latin typeface="var(--font-bold)"/>
            </a:rPr>
            <a:t>restricting external communication on Teams</a:t>
          </a:r>
          <a:r>
            <a:rPr lang="en-US" sz="2300" b="0" i="0" kern="1200" dirty="0">
              <a:solidFill>
                <a:srgbClr val="333333"/>
              </a:solidFill>
              <a:effectLst/>
              <a:latin typeface="var(--font-regular)"/>
            </a:rPr>
            <a:t>, configuring strict anti-spam and phishing filters, and enabling logging for Teams activities. </a:t>
          </a:r>
          <a:endParaRPr lang="en-US" sz="2300" kern="1200" dirty="0"/>
        </a:p>
        <a:p>
          <a:pPr marL="228600" lvl="1" indent="-228600" algn="l" defTabSz="1022350">
            <a:lnSpc>
              <a:spcPct val="90000"/>
            </a:lnSpc>
            <a:spcBef>
              <a:spcPct val="0"/>
            </a:spcBef>
            <a:spcAft>
              <a:spcPct val="20000"/>
            </a:spcAft>
            <a:buChar char="•"/>
          </a:pPr>
          <a:r>
            <a:rPr lang="en-US" sz="2300" b="0" i="0" kern="1200" dirty="0">
              <a:solidFill>
                <a:srgbClr val="333333"/>
              </a:solidFill>
              <a:effectLst/>
              <a:latin typeface="var(--font-regular)"/>
            </a:rPr>
            <a:t>Employees should receive targeted training to recognize suspicious interactions, especially from accounts posing as IT support, and to avoid scanning unverified QR codes. </a:t>
          </a:r>
          <a:endParaRPr lang="en-US" sz="2300" kern="1200" dirty="0"/>
        </a:p>
      </dsp:txBody>
      <dsp:txXfrm>
        <a:off x="0" y="3855178"/>
        <a:ext cx="7559504" cy="240119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FC9914-573B-4E7B-BABE-C0834D72A4A3}" type="datetimeFigureOut">
              <a:rPr lang="en-US" smtClean="0"/>
              <a:t>3/3/2025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1282A2-C344-4D4E-90CE-8A40CC4E3462}" type="slidenum">
              <a:rPr lang="en-US" smtClean="0"/>
              <a:t>‹#›</a:t>
            </a:fld>
            <a:endParaRPr lang="en-US"/>
          </a:p>
        </p:txBody>
      </p:sp>
    </p:spTree>
    <p:extLst>
      <p:ext uri="{BB962C8B-B14F-4D97-AF65-F5344CB8AC3E}">
        <p14:creationId xmlns:p14="http://schemas.microsoft.com/office/powerpoint/2010/main" val="128435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Black Basta is a ransomware-as-a-service (RaaS) group first identified in April 2022 that employs double extortion tactics. Black Basta encrypts systems and exfiltrates sensitive data. If the ransom is not paid, the group threatens to release the stolen data on their dark web leak site, Basta News. As of May 2024, Black Basta affiliates have impacted over 500 organizations globally. This group targets a wide range of businesses and critical infrastructure in North America, Europe, and Australia. The group has targeted at least 12 of 16 critical infrastructure sectors, including Healthcare and Public Health (HPH).</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Background</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Black Basta was first observed in April 2022, with evidence suggesting development since February 2022. Within its first two weeks, at least 20 victims were posted on its leak site. The group initially targeted large organizations in construction and manufacturing but has also targeted other critical infrastructure, including the health and public health sector.</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sz="1800" dirty="0">
                <a:effectLst/>
                <a:latin typeface="Aptos" panose="020B0004020202020204" pitchFamily="34" charset="0"/>
                <a:ea typeface="Aptos" panose="020B0004020202020204" pitchFamily="34" charset="0"/>
                <a:cs typeface="Times New Roman" panose="02020603050405020304" pitchFamily="18" charset="0"/>
              </a:rPr>
              <a:t>Some researchers suspect Black Basta may be a rebrand of the Russian-speaking RaaS group Conti or linked to other Russian-speaking cyber threat groups like FIN7 and </a:t>
            </a:r>
            <a:r>
              <a:rPr lang="en-US" sz="1800" dirty="0" err="1">
                <a:effectLst/>
                <a:latin typeface="Aptos" panose="020B0004020202020204" pitchFamily="34" charset="0"/>
                <a:ea typeface="Aptos" panose="020B0004020202020204" pitchFamily="34" charset="0"/>
                <a:cs typeface="Times New Roman" panose="02020603050405020304" pitchFamily="18" charset="0"/>
              </a:rPr>
              <a:t>BlackMatter</a:t>
            </a:r>
            <a:r>
              <a:rPr lang="en-US" sz="1800" dirty="0">
                <a:effectLst/>
                <a:latin typeface="Aptos" panose="020B0004020202020204" pitchFamily="34" charset="0"/>
                <a:ea typeface="Aptos" panose="020B0004020202020204" pitchFamily="34" charset="0"/>
                <a:cs typeface="Times New Roman" panose="02020603050405020304" pitchFamily="18" charset="0"/>
              </a:rPr>
              <a:t>, due to similar tactics, techniques, and procedures (TTPs). Black Basta is primarily financially motivated and demands ransoms exceeding millions of dollars. Operators have expressed interest in targeting English-speaking countries, suggesting a possible political agenda.</a:t>
            </a:r>
            <a:endParaRPr lang="en-US" dirty="0"/>
          </a:p>
        </p:txBody>
      </p:sp>
      <p:sp>
        <p:nvSpPr>
          <p:cNvPr id="4" name="Slide Number Placeholder 3"/>
          <p:cNvSpPr>
            <a:spLocks noGrp="1"/>
          </p:cNvSpPr>
          <p:nvPr>
            <p:ph type="sldNum" sz="quarter" idx="5"/>
          </p:nvPr>
        </p:nvSpPr>
        <p:spPr/>
        <p:txBody>
          <a:bodyPr/>
          <a:lstStyle/>
          <a:p>
            <a:fld id="{7A1282A2-C344-4D4E-90CE-8A40CC4E3462}" type="slidenum">
              <a:rPr lang="en-US" smtClean="0"/>
              <a:t>2</a:t>
            </a:fld>
            <a:endParaRPr lang="en-US"/>
          </a:p>
        </p:txBody>
      </p:sp>
    </p:spTree>
    <p:extLst>
      <p:ext uri="{BB962C8B-B14F-4D97-AF65-F5344CB8AC3E}">
        <p14:creationId xmlns:p14="http://schemas.microsoft.com/office/powerpoint/2010/main" val="3461112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effectLst/>
                <a:latin typeface="PT Sans" panose="020B0503020203020204" pitchFamily="34" charset="0"/>
              </a:rPr>
              <a:t>In this section, we will analyze activity patterns to understand the operational timing of the Black Basta ransomware group. By examining timestamps in the chat logs, we can </a:t>
            </a:r>
            <a:r>
              <a:rPr lang="en-US" b="0" i="0" dirty="0" err="1">
                <a:effectLst/>
                <a:latin typeface="PT Sans" panose="020B0503020203020204" pitchFamily="34" charset="0"/>
              </a:rPr>
              <a:t>identify:Peak</a:t>
            </a:r>
            <a:r>
              <a:rPr lang="en-US" b="0" i="0" dirty="0">
                <a:effectLst/>
                <a:latin typeface="PT Sans" panose="020B0503020203020204" pitchFamily="34" charset="0"/>
              </a:rPr>
              <a:t> activity periods – When the group was most active.</a:t>
            </a:r>
          </a:p>
          <a:p>
            <a:pPr algn="l">
              <a:buFont typeface="Arial" panose="020B0604020202020204" pitchFamily="34" charset="0"/>
              <a:buChar char="•"/>
            </a:pPr>
            <a:r>
              <a:rPr lang="en-US" b="0" i="0" dirty="0">
                <a:effectLst/>
                <a:latin typeface="PT Sans" panose="020B0503020203020204" pitchFamily="34" charset="0"/>
              </a:rPr>
              <a:t>Daily and weekly trends – Whether operations followed a structured schedule.</a:t>
            </a:r>
          </a:p>
          <a:p>
            <a:pPr algn="l">
              <a:buFont typeface="Arial" panose="020B0604020202020204" pitchFamily="34" charset="0"/>
              <a:buChar char="•"/>
            </a:pPr>
            <a:r>
              <a:rPr lang="en-US" b="0" i="0" dirty="0">
                <a:effectLst/>
                <a:latin typeface="PT Sans" panose="020B0503020203020204" pitchFamily="34" charset="0"/>
              </a:rPr>
              <a:t>Time zones and coordination – Insights into the possible locations of key actors.</a:t>
            </a:r>
          </a:p>
          <a:p>
            <a:pPr algn="l">
              <a:buFont typeface="Arial" panose="020B0604020202020204" pitchFamily="34" charset="0"/>
              <a:buChar char="•"/>
            </a:pPr>
            <a:r>
              <a:rPr lang="en-US" b="0" i="0" dirty="0">
                <a:effectLst/>
                <a:latin typeface="PT Sans" panose="020B0503020203020204" pitchFamily="34" charset="0"/>
              </a:rPr>
              <a:t>Operational shifts – Changes in activity over time, indicating internal disruptions or strategic adjustments.</a:t>
            </a:r>
          </a:p>
        </p:txBody>
      </p:sp>
      <p:sp>
        <p:nvSpPr>
          <p:cNvPr id="4" name="Slide Number Placeholder 3"/>
          <p:cNvSpPr>
            <a:spLocks noGrp="1"/>
          </p:cNvSpPr>
          <p:nvPr>
            <p:ph type="sldNum" sz="quarter" idx="5"/>
          </p:nvPr>
        </p:nvSpPr>
        <p:spPr/>
        <p:txBody>
          <a:bodyPr/>
          <a:lstStyle/>
          <a:p>
            <a:fld id="{7A1282A2-C344-4D4E-90CE-8A40CC4E3462}" type="slidenum">
              <a:rPr lang="en-US" smtClean="0"/>
              <a:t>3</a:t>
            </a:fld>
            <a:endParaRPr lang="en-US"/>
          </a:p>
        </p:txBody>
      </p:sp>
    </p:spTree>
    <p:extLst>
      <p:ext uri="{BB962C8B-B14F-4D97-AF65-F5344CB8AC3E}">
        <p14:creationId xmlns:p14="http://schemas.microsoft.com/office/powerpoint/2010/main" val="1264156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https://bencrypted.gitlab.io/posts/8/ </a:t>
            </a:r>
          </a:p>
        </p:txBody>
      </p:sp>
      <p:sp>
        <p:nvSpPr>
          <p:cNvPr id="4" name="Slide Number Placeholder 3"/>
          <p:cNvSpPr>
            <a:spLocks noGrp="1"/>
          </p:cNvSpPr>
          <p:nvPr>
            <p:ph type="sldNum" sz="quarter" idx="5"/>
          </p:nvPr>
        </p:nvSpPr>
        <p:spPr/>
        <p:txBody>
          <a:bodyPr/>
          <a:lstStyle/>
          <a:p>
            <a:fld id="{7A1282A2-C344-4D4E-90CE-8A40CC4E3462}" type="slidenum">
              <a:rPr lang="en-US" smtClean="0"/>
              <a:t>4</a:t>
            </a:fld>
            <a:endParaRPr lang="en-US"/>
          </a:p>
        </p:txBody>
      </p:sp>
    </p:spTree>
    <p:extLst>
      <p:ext uri="{BB962C8B-B14F-4D97-AF65-F5344CB8AC3E}">
        <p14:creationId xmlns:p14="http://schemas.microsoft.com/office/powerpoint/2010/main" val="17864883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A1282A2-C344-4D4E-90CE-8A40CC4E3462}" type="slidenum">
              <a:rPr lang="en-US" smtClean="0"/>
              <a:t>5</a:t>
            </a:fld>
            <a:endParaRPr lang="en-US"/>
          </a:p>
        </p:txBody>
      </p:sp>
    </p:spTree>
    <p:extLst>
      <p:ext uri="{BB962C8B-B14F-4D97-AF65-F5344CB8AC3E}">
        <p14:creationId xmlns:p14="http://schemas.microsoft.com/office/powerpoint/2010/main" val="1316324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A1282A2-C344-4D4E-90CE-8A40CC4E3462}" type="slidenum">
              <a:rPr lang="en-US" smtClean="0"/>
              <a:t>6</a:t>
            </a:fld>
            <a:endParaRPr lang="en-US"/>
          </a:p>
        </p:txBody>
      </p:sp>
    </p:spTree>
    <p:extLst>
      <p:ext uri="{BB962C8B-B14F-4D97-AF65-F5344CB8AC3E}">
        <p14:creationId xmlns:p14="http://schemas.microsoft.com/office/powerpoint/2010/main" val="1906415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var(--font-regular)"/>
              </a:rPr>
              <a:t>The </a:t>
            </a:r>
            <a:r>
              <a:rPr lang="en-US" b="1" i="0" dirty="0" err="1">
                <a:solidFill>
                  <a:srgbClr val="333333"/>
                </a:solidFill>
                <a:effectLst/>
                <a:latin typeface="var(--font-bold)"/>
              </a:rPr>
              <a:t>BlackBasta</a:t>
            </a:r>
            <a:r>
              <a:rPr lang="en-US" b="0" i="0" dirty="0">
                <a:solidFill>
                  <a:srgbClr val="333333"/>
                </a:solidFill>
                <a:effectLst/>
                <a:latin typeface="var(--font-regular)"/>
              </a:rPr>
              <a:t> ransomware group has recently enhanced its social engineering tactics by utilizing </a:t>
            </a:r>
            <a:r>
              <a:rPr lang="en-US" b="1" i="0" dirty="0">
                <a:solidFill>
                  <a:srgbClr val="333333"/>
                </a:solidFill>
                <a:effectLst/>
                <a:latin typeface="var(--font-bold)"/>
              </a:rPr>
              <a:t>Microsoft Teams for initial access</a:t>
            </a:r>
            <a:r>
              <a:rPr lang="en-US" b="0" i="0" dirty="0">
                <a:solidFill>
                  <a:srgbClr val="333333"/>
                </a:solidFill>
                <a:effectLst/>
                <a:latin typeface="var(--font-regular)"/>
              </a:rPr>
              <a:t>, building on past approaches that relied heavily on email and phone impersonation. Previously known for flooding inboxes and posing as IT help desks, the group now </a:t>
            </a:r>
            <a:r>
              <a:rPr lang="en-US" b="1" i="0" dirty="0">
                <a:solidFill>
                  <a:srgbClr val="333333"/>
                </a:solidFill>
                <a:effectLst/>
                <a:latin typeface="var(--font-bold)"/>
              </a:rPr>
              <a:t>contacts users on Teams</a:t>
            </a:r>
            <a:r>
              <a:rPr lang="en-US" b="0" i="0" dirty="0">
                <a:solidFill>
                  <a:srgbClr val="333333"/>
                </a:solidFill>
                <a:effectLst/>
                <a:latin typeface="var(--font-regular)"/>
              </a:rPr>
              <a:t>, </a:t>
            </a:r>
            <a:r>
              <a:rPr lang="en-US" dirty="0">
                <a:solidFill>
                  <a:srgbClr val="333333"/>
                </a:solidFill>
                <a:latin typeface="var(--font-regular)"/>
              </a:rPr>
              <a:t>M</a:t>
            </a:r>
            <a:r>
              <a:rPr lang="en-US" b="0" i="0" dirty="0">
                <a:solidFill>
                  <a:srgbClr val="333333"/>
                </a:solidFill>
                <a:effectLst/>
                <a:latin typeface="var(--font-regular)"/>
              </a:rPr>
              <a:t>asquerading as corporate IT departments to </a:t>
            </a:r>
            <a:r>
              <a:rPr lang="en-US" b="1" i="0" dirty="0">
                <a:solidFill>
                  <a:srgbClr val="333333"/>
                </a:solidFill>
                <a:effectLst/>
                <a:latin typeface="var(--font-bold)"/>
              </a:rPr>
              <a:t>prompt employees to install remote monitoring and management (RMM) tools like AnyDesk and </a:t>
            </a:r>
            <a:r>
              <a:rPr lang="en-US" b="1" i="0" dirty="0" err="1">
                <a:solidFill>
                  <a:srgbClr val="333333"/>
                </a:solidFill>
                <a:effectLst/>
                <a:latin typeface="var(--font-bold)"/>
              </a:rPr>
              <a:t>NetSupport</a:t>
            </a:r>
            <a:r>
              <a:rPr lang="en-US" b="1" i="0" dirty="0">
                <a:solidFill>
                  <a:srgbClr val="333333"/>
                </a:solidFill>
                <a:effectLst/>
                <a:latin typeface="var(--font-bold)"/>
              </a:rPr>
              <a:t> Manager</a:t>
            </a:r>
            <a:r>
              <a:rPr lang="en-US" b="0" i="0" dirty="0">
                <a:solidFill>
                  <a:srgbClr val="333333"/>
                </a:solidFill>
                <a:effectLst/>
                <a:latin typeface="var(--font-regular)"/>
              </a:rPr>
              <a:t>, ultimately setting the stage for ransomware deployment. This new strategy includes crafting </a:t>
            </a:r>
            <a:r>
              <a:rPr lang="en-US" b="1" i="0" dirty="0">
                <a:solidFill>
                  <a:srgbClr val="333333"/>
                </a:solidFill>
                <a:effectLst/>
                <a:latin typeface="var(--font-bold)"/>
              </a:rPr>
              <a:t>fake Entra ID tenants</a:t>
            </a:r>
            <a:r>
              <a:rPr lang="en-US" b="0" i="0" dirty="0">
                <a:solidFill>
                  <a:srgbClr val="333333"/>
                </a:solidFill>
                <a:effectLst/>
                <a:latin typeface="var(--font-regular)"/>
              </a:rPr>
              <a:t> and incorporating QR codes that lead users to malicious sites, increasing the risk of unauthorized network access. </a:t>
            </a:r>
          </a:p>
          <a:p>
            <a:endParaRPr lang="en-US" b="0" i="0" dirty="0">
              <a:solidFill>
                <a:srgbClr val="333333"/>
              </a:solidFill>
              <a:effectLst/>
              <a:latin typeface="var(--font-regular)"/>
            </a:endParaRPr>
          </a:p>
          <a:p>
            <a:endParaRPr lang="en-US" b="0" i="0" dirty="0">
              <a:solidFill>
                <a:srgbClr val="333333"/>
              </a:solidFill>
              <a:effectLst/>
              <a:latin typeface="var(--font-regular)"/>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33333"/>
                </a:solidFill>
                <a:effectLst/>
                <a:latin typeface="var(--font-regular)"/>
              </a:rPr>
              <a:t>Comprehensive endpoint monitoring is also essential to detect unauthorized RMM tool installations and prevent lateral movement by threat actors.</a:t>
            </a:r>
          </a:p>
          <a:p>
            <a:endParaRPr lang="en-US" dirty="0"/>
          </a:p>
        </p:txBody>
      </p:sp>
      <p:sp>
        <p:nvSpPr>
          <p:cNvPr id="4" name="Slide Number Placeholder 3"/>
          <p:cNvSpPr>
            <a:spLocks noGrp="1"/>
          </p:cNvSpPr>
          <p:nvPr>
            <p:ph type="sldNum" sz="quarter" idx="5"/>
          </p:nvPr>
        </p:nvSpPr>
        <p:spPr/>
        <p:txBody>
          <a:bodyPr/>
          <a:lstStyle/>
          <a:p>
            <a:fld id="{7A1282A2-C344-4D4E-90CE-8A40CC4E3462}" type="slidenum">
              <a:rPr lang="en-US" smtClean="0"/>
              <a:t>11</a:t>
            </a:fld>
            <a:endParaRPr lang="en-US"/>
          </a:p>
        </p:txBody>
      </p:sp>
    </p:spTree>
    <p:extLst>
      <p:ext uri="{BB962C8B-B14F-4D97-AF65-F5344CB8AC3E}">
        <p14:creationId xmlns:p14="http://schemas.microsoft.com/office/powerpoint/2010/main" val="3936014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A1282A2-C344-4D4E-90CE-8A40CC4E3462}" type="slidenum">
              <a:rPr lang="en-US" smtClean="0"/>
              <a:t>12</a:t>
            </a:fld>
            <a:endParaRPr lang="en-US"/>
          </a:p>
        </p:txBody>
      </p:sp>
    </p:spTree>
    <p:extLst>
      <p:ext uri="{BB962C8B-B14F-4D97-AF65-F5344CB8AC3E}">
        <p14:creationId xmlns:p14="http://schemas.microsoft.com/office/powerpoint/2010/main" val="2243043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https://medium.com/@simone.kraus/black-basta-playbook-chat-leak-d5036936166d</a:t>
            </a:r>
          </a:p>
        </p:txBody>
      </p:sp>
      <p:sp>
        <p:nvSpPr>
          <p:cNvPr id="4" name="Slide Number Placeholder 3"/>
          <p:cNvSpPr>
            <a:spLocks noGrp="1"/>
          </p:cNvSpPr>
          <p:nvPr>
            <p:ph type="sldNum" sz="quarter" idx="5"/>
          </p:nvPr>
        </p:nvSpPr>
        <p:spPr/>
        <p:txBody>
          <a:bodyPr/>
          <a:lstStyle/>
          <a:p>
            <a:fld id="{7A1282A2-C344-4D4E-90CE-8A40CC4E3462}" type="slidenum">
              <a:rPr lang="en-US" smtClean="0"/>
              <a:t>13</a:t>
            </a:fld>
            <a:endParaRPr lang="en-US"/>
          </a:p>
        </p:txBody>
      </p:sp>
    </p:spTree>
    <p:extLst>
      <p:ext uri="{BB962C8B-B14F-4D97-AF65-F5344CB8AC3E}">
        <p14:creationId xmlns:p14="http://schemas.microsoft.com/office/powerpoint/2010/main" val="100134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80EBE-311E-428B-F871-2E24D358A4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93FF7B-2A24-083C-AA07-9BC132D991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EC09FC-E841-5EB6-F8C6-C2E09C6B1713}"/>
              </a:ext>
            </a:extLst>
          </p:cNvPr>
          <p:cNvSpPr>
            <a:spLocks noGrp="1"/>
          </p:cNvSpPr>
          <p:nvPr>
            <p:ph type="dt" sz="half" idx="10"/>
          </p:nvPr>
        </p:nvSpPr>
        <p:spPr/>
        <p:txBody>
          <a:bodyPr/>
          <a:lstStyle/>
          <a:p>
            <a:fld id="{A6583249-C252-4796-A60E-EFFC49E979F6}" type="datetimeFigureOut">
              <a:rPr lang="en-US" smtClean="0"/>
              <a:t>3/3/2025</a:t>
            </a:fld>
            <a:endParaRPr lang="en-US"/>
          </a:p>
        </p:txBody>
      </p:sp>
      <p:sp>
        <p:nvSpPr>
          <p:cNvPr id="5" name="Footer Placeholder 4">
            <a:extLst>
              <a:ext uri="{FF2B5EF4-FFF2-40B4-BE49-F238E27FC236}">
                <a16:creationId xmlns:a16="http://schemas.microsoft.com/office/drawing/2014/main" id="{810A6BD2-5BAB-F397-704F-A97BA1E92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26F3F5-AAAE-BE59-896B-0E2E54223F3A}"/>
              </a:ext>
            </a:extLst>
          </p:cNvPr>
          <p:cNvSpPr>
            <a:spLocks noGrp="1"/>
          </p:cNvSpPr>
          <p:nvPr>
            <p:ph type="sldNum" sz="quarter" idx="12"/>
          </p:nvPr>
        </p:nvSpPr>
        <p:spPr/>
        <p:txBody>
          <a:bodyPr/>
          <a:lstStyle/>
          <a:p>
            <a:fld id="{5523D6E7-544F-47A7-85D7-479167D0437B}" type="slidenum">
              <a:rPr lang="en-US" smtClean="0"/>
              <a:t>‹#›</a:t>
            </a:fld>
            <a:endParaRPr lang="en-US"/>
          </a:p>
        </p:txBody>
      </p:sp>
    </p:spTree>
    <p:extLst>
      <p:ext uri="{BB962C8B-B14F-4D97-AF65-F5344CB8AC3E}">
        <p14:creationId xmlns:p14="http://schemas.microsoft.com/office/powerpoint/2010/main" val="2479233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4DC34-FE92-2BCA-80B6-FC9BEF207D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905B3C-4E5F-8F2F-63EE-98BC436A258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635B5D-B9E8-573F-F6AB-72368763334F}"/>
              </a:ext>
            </a:extLst>
          </p:cNvPr>
          <p:cNvSpPr>
            <a:spLocks noGrp="1"/>
          </p:cNvSpPr>
          <p:nvPr>
            <p:ph type="dt" sz="half" idx="10"/>
          </p:nvPr>
        </p:nvSpPr>
        <p:spPr/>
        <p:txBody>
          <a:bodyPr/>
          <a:lstStyle/>
          <a:p>
            <a:fld id="{A6583249-C252-4796-A60E-EFFC49E979F6}" type="datetimeFigureOut">
              <a:rPr lang="en-US" smtClean="0"/>
              <a:t>3/3/2025</a:t>
            </a:fld>
            <a:endParaRPr lang="en-US"/>
          </a:p>
        </p:txBody>
      </p:sp>
      <p:sp>
        <p:nvSpPr>
          <p:cNvPr id="5" name="Footer Placeholder 4">
            <a:extLst>
              <a:ext uri="{FF2B5EF4-FFF2-40B4-BE49-F238E27FC236}">
                <a16:creationId xmlns:a16="http://schemas.microsoft.com/office/drawing/2014/main" id="{85AC5040-90E1-989F-D95D-4A85598B80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BB98C9-7A41-E38F-5D3E-413198C9C216}"/>
              </a:ext>
            </a:extLst>
          </p:cNvPr>
          <p:cNvSpPr>
            <a:spLocks noGrp="1"/>
          </p:cNvSpPr>
          <p:nvPr>
            <p:ph type="sldNum" sz="quarter" idx="12"/>
          </p:nvPr>
        </p:nvSpPr>
        <p:spPr/>
        <p:txBody>
          <a:bodyPr/>
          <a:lstStyle/>
          <a:p>
            <a:fld id="{5523D6E7-544F-47A7-85D7-479167D0437B}" type="slidenum">
              <a:rPr lang="en-US" smtClean="0"/>
              <a:t>‹#›</a:t>
            </a:fld>
            <a:endParaRPr lang="en-US"/>
          </a:p>
        </p:txBody>
      </p:sp>
    </p:spTree>
    <p:extLst>
      <p:ext uri="{BB962C8B-B14F-4D97-AF65-F5344CB8AC3E}">
        <p14:creationId xmlns:p14="http://schemas.microsoft.com/office/powerpoint/2010/main" val="2043775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882CA2-9117-E06F-9333-186F23672E3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B8A6793-7F5F-F2AD-C041-739EA193A7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477C62-0B4D-248A-28E5-4A76053E2E91}"/>
              </a:ext>
            </a:extLst>
          </p:cNvPr>
          <p:cNvSpPr>
            <a:spLocks noGrp="1"/>
          </p:cNvSpPr>
          <p:nvPr>
            <p:ph type="dt" sz="half" idx="10"/>
          </p:nvPr>
        </p:nvSpPr>
        <p:spPr/>
        <p:txBody>
          <a:bodyPr/>
          <a:lstStyle/>
          <a:p>
            <a:fld id="{A6583249-C252-4796-A60E-EFFC49E979F6}" type="datetimeFigureOut">
              <a:rPr lang="en-US" smtClean="0"/>
              <a:t>3/3/2025</a:t>
            </a:fld>
            <a:endParaRPr lang="en-US"/>
          </a:p>
        </p:txBody>
      </p:sp>
      <p:sp>
        <p:nvSpPr>
          <p:cNvPr id="5" name="Footer Placeholder 4">
            <a:extLst>
              <a:ext uri="{FF2B5EF4-FFF2-40B4-BE49-F238E27FC236}">
                <a16:creationId xmlns:a16="http://schemas.microsoft.com/office/drawing/2014/main" id="{89C3E1FA-EA5A-BA95-D598-97F325EB5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8C5A32-B813-FCB3-CD9A-5246B5D1E0C0}"/>
              </a:ext>
            </a:extLst>
          </p:cNvPr>
          <p:cNvSpPr>
            <a:spLocks noGrp="1"/>
          </p:cNvSpPr>
          <p:nvPr>
            <p:ph type="sldNum" sz="quarter" idx="12"/>
          </p:nvPr>
        </p:nvSpPr>
        <p:spPr/>
        <p:txBody>
          <a:bodyPr/>
          <a:lstStyle/>
          <a:p>
            <a:fld id="{5523D6E7-544F-47A7-85D7-479167D0437B}" type="slidenum">
              <a:rPr lang="en-US" smtClean="0"/>
              <a:t>‹#›</a:t>
            </a:fld>
            <a:endParaRPr lang="en-US"/>
          </a:p>
        </p:txBody>
      </p:sp>
    </p:spTree>
    <p:extLst>
      <p:ext uri="{BB962C8B-B14F-4D97-AF65-F5344CB8AC3E}">
        <p14:creationId xmlns:p14="http://schemas.microsoft.com/office/powerpoint/2010/main" val="577970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E49F0-92CA-38FD-617E-E79E08BCD5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A9A929-B287-7F91-CD93-F81C2C7FAD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F96B43-74AF-0C6B-C4AB-7E7F494FEDF4}"/>
              </a:ext>
            </a:extLst>
          </p:cNvPr>
          <p:cNvSpPr>
            <a:spLocks noGrp="1"/>
          </p:cNvSpPr>
          <p:nvPr>
            <p:ph type="dt" sz="half" idx="10"/>
          </p:nvPr>
        </p:nvSpPr>
        <p:spPr/>
        <p:txBody>
          <a:bodyPr/>
          <a:lstStyle/>
          <a:p>
            <a:fld id="{A6583249-C252-4796-A60E-EFFC49E979F6}" type="datetimeFigureOut">
              <a:rPr lang="en-US" smtClean="0"/>
              <a:t>3/3/2025</a:t>
            </a:fld>
            <a:endParaRPr lang="en-US"/>
          </a:p>
        </p:txBody>
      </p:sp>
      <p:sp>
        <p:nvSpPr>
          <p:cNvPr id="5" name="Footer Placeholder 4">
            <a:extLst>
              <a:ext uri="{FF2B5EF4-FFF2-40B4-BE49-F238E27FC236}">
                <a16:creationId xmlns:a16="http://schemas.microsoft.com/office/drawing/2014/main" id="{E4B62451-5733-5C9C-23EA-0BF998B1F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3DD71F-C26C-5BB1-9DD4-D230E1DB3C22}"/>
              </a:ext>
            </a:extLst>
          </p:cNvPr>
          <p:cNvSpPr>
            <a:spLocks noGrp="1"/>
          </p:cNvSpPr>
          <p:nvPr>
            <p:ph type="sldNum" sz="quarter" idx="12"/>
          </p:nvPr>
        </p:nvSpPr>
        <p:spPr/>
        <p:txBody>
          <a:bodyPr/>
          <a:lstStyle/>
          <a:p>
            <a:fld id="{5523D6E7-544F-47A7-85D7-479167D0437B}" type="slidenum">
              <a:rPr lang="en-US" smtClean="0"/>
              <a:t>‹#›</a:t>
            </a:fld>
            <a:endParaRPr lang="en-US"/>
          </a:p>
        </p:txBody>
      </p:sp>
    </p:spTree>
    <p:extLst>
      <p:ext uri="{BB962C8B-B14F-4D97-AF65-F5344CB8AC3E}">
        <p14:creationId xmlns:p14="http://schemas.microsoft.com/office/powerpoint/2010/main" val="2703315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C3FA3-4B02-5127-BD83-D2CCFDCA91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51F8DE-DA3E-2149-7F75-8C42F78E763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E24DA27-5902-465B-08D4-B2FF9F1EBFF6}"/>
              </a:ext>
            </a:extLst>
          </p:cNvPr>
          <p:cNvSpPr>
            <a:spLocks noGrp="1"/>
          </p:cNvSpPr>
          <p:nvPr>
            <p:ph type="dt" sz="half" idx="10"/>
          </p:nvPr>
        </p:nvSpPr>
        <p:spPr/>
        <p:txBody>
          <a:bodyPr/>
          <a:lstStyle/>
          <a:p>
            <a:fld id="{A6583249-C252-4796-A60E-EFFC49E979F6}" type="datetimeFigureOut">
              <a:rPr lang="en-US" smtClean="0"/>
              <a:t>3/3/2025</a:t>
            </a:fld>
            <a:endParaRPr lang="en-US"/>
          </a:p>
        </p:txBody>
      </p:sp>
      <p:sp>
        <p:nvSpPr>
          <p:cNvPr id="5" name="Footer Placeholder 4">
            <a:extLst>
              <a:ext uri="{FF2B5EF4-FFF2-40B4-BE49-F238E27FC236}">
                <a16:creationId xmlns:a16="http://schemas.microsoft.com/office/drawing/2014/main" id="{E8D7A342-1587-70E0-4F0C-204FF53838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B7337-7291-6A18-FF54-15F5179C12D6}"/>
              </a:ext>
            </a:extLst>
          </p:cNvPr>
          <p:cNvSpPr>
            <a:spLocks noGrp="1"/>
          </p:cNvSpPr>
          <p:nvPr>
            <p:ph type="sldNum" sz="quarter" idx="12"/>
          </p:nvPr>
        </p:nvSpPr>
        <p:spPr/>
        <p:txBody>
          <a:bodyPr/>
          <a:lstStyle/>
          <a:p>
            <a:fld id="{5523D6E7-544F-47A7-85D7-479167D0437B}" type="slidenum">
              <a:rPr lang="en-US" smtClean="0"/>
              <a:t>‹#›</a:t>
            </a:fld>
            <a:endParaRPr lang="en-US"/>
          </a:p>
        </p:txBody>
      </p:sp>
    </p:spTree>
    <p:extLst>
      <p:ext uri="{BB962C8B-B14F-4D97-AF65-F5344CB8AC3E}">
        <p14:creationId xmlns:p14="http://schemas.microsoft.com/office/powerpoint/2010/main" val="2515594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93C53-E96C-241A-16C1-207F640F33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FE1224-0D55-2FAB-7346-A0C0B76A22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0092DBA-0A40-A5F0-027B-C7E92781CF5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8EB0CB-3B37-D3A2-F18A-E05C96AC0B4A}"/>
              </a:ext>
            </a:extLst>
          </p:cNvPr>
          <p:cNvSpPr>
            <a:spLocks noGrp="1"/>
          </p:cNvSpPr>
          <p:nvPr>
            <p:ph type="dt" sz="half" idx="10"/>
          </p:nvPr>
        </p:nvSpPr>
        <p:spPr/>
        <p:txBody>
          <a:bodyPr/>
          <a:lstStyle/>
          <a:p>
            <a:fld id="{A6583249-C252-4796-A60E-EFFC49E979F6}" type="datetimeFigureOut">
              <a:rPr lang="en-US" smtClean="0"/>
              <a:t>3/3/2025</a:t>
            </a:fld>
            <a:endParaRPr lang="en-US"/>
          </a:p>
        </p:txBody>
      </p:sp>
      <p:sp>
        <p:nvSpPr>
          <p:cNvPr id="6" name="Footer Placeholder 5">
            <a:extLst>
              <a:ext uri="{FF2B5EF4-FFF2-40B4-BE49-F238E27FC236}">
                <a16:creationId xmlns:a16="http://schemas.microsoft.com/office/drawing/2014/main" id="{7DB63EDC-CD7A-869D-7BFA-CC29567B82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A2823E-6DE8-D73B-2AFC-B82C8655B07D}"/>
              </a:ext>
            </a:extLst>
          </p:cNvPr>
          <p:cNvSpPr>
            <a:spLocks noGrp="1"/>
          </p:cNvSpPr>
          <p:nvPr>
            <p:ph type="sldNum" sz="quarter" idx="12"/>
          </p:nvPr>
        </p:nvSpPr>
        <p:spPr/>
        <p:txBody>
          <a:bodyPr/>
          <a:lstStyle/>
          <a:p>
            <a:fld id="{5523D6E7-544F-47A7-85D7-479167D0437B}" type="slidenum">
              <a:rPr lang="en-US" smtClean="0"/>
              <a:t>‹#›</a:t>
            </a:fld>
            <a:endParaRPr lang="en-US"/>
          </a:p>
        </p:txBody>
      </p:sp>
    </p:spTree>
    <p:extLst>
      <p:ext uri="{BB962C8B-B14F-4D97-AF65-F5344CB8AC3E}">
        <p14:creationId xmlns:p14="http://schemas.microsoft.com/office/powerpoint/2010/main" val="2322171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D98C7-612B-0654-F192-D7953317AD8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FFC6894-3B7F-DCE1-DDD5-12E4334A23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3DC483-F36C-B78B-CD9A-3F5770D767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0BDBE7-F178-2A37-6E8B-78E1E4734B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C945D2-78C9-FE5D-C50F-065C38D118F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98D205-8A35-64F1-DB70-A46A7C2E3D42}"/>
              </a:ext>
            </a:extLst>
          </p:cNvPr>
          <p:cNvSpPr>
            <a:spLocks noGrp="1"/>
          </p:cNvSpPr>
          <p:nvPr>
            <p:ph type="dt" sz="half" idx="10"/>
          </p:nvPr>
        </p:nvSpPr>
        <p:spPr/>
        <p:txBody>
          <a:bodyPr/>
          <a:lstStyle/>
          <a:p>
            <a:fld id="{A6583249-C252-4796-A60E-EFFC49E979F6}" type="datetimeFigureOut">
              <a:rPr lang="en-US" smtClean="0"/>
              <a:t>3/3/2025</a:t>
            </a:fld>
            <a:endParaRPr lang="en-US"/>
          </a:p>
        </p:txBody>
      </p:sp>
      <p:sp>
        <p:nvSpPr>
          <p:cNvPr id="8" name="Footer Placeholder 7">
            <a:extLst>
              <a:ext uri="{FF2B5EF4-FFF2-40B4-BE49-F238E27FC236}">
                <a16:creationId xmlns:a16="http://schemas.microsoft.com/office/drawing/2014/main" id="{31D4D7D1-4289-3F5E-3766-01224DC2FE5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30B5124-95CC-DB11-ACC4-9BF4F5B720D9}"/>
              </a:ext>
            </a:extLst>
          </p:cNvPr>
          <p:cNvSpPr>
            <a:spLocks noGrp="1"/>
          </p:cNvSpPr>
          <p:nvPr>
            <p:ph type="sldNum" sz="quarter" idx="12"/>
          </p:nvPr>
        </p:nvSpPr>
        <p:spPr/>
        <p:txBody>
          <a:bodyPr/>
          <a:lstStyle/>
          <a:p>
            <a:fld id="{5523D6E7-544F-47A7-85D7-479167D0437B}" type="slidenum">
              <a:rPr lang="en-US" smtClean="0"/>
              <a:t>‹#›</a:t>
            </a:fld>
            <a:endParaRPr lang="en-US"/>
          </a:p>
        </p:txBody>
      </p:sp>
    </p:spTree>
    <p:extLst>
      <p:ext uri="{BB962C8B-B14F-4D97-AF65-F5344CB8AC3E}">
        <p14:creationId xmlns:p14="http://schemas.microsoft.com/office/powerpoint/2010/main" val="8507259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A3018-B8C2-537D-5369-D11E691DAEA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B648153-026F-E003-ABA1-488777CD8FE3}"/>
              </a:ext>
            </a:extLst>
          </p:cNvPr>
          <p:cNvSpPr>
            <a:spLocks noGrp="1"/>
          </p:cNvSpPr>
          <p:nvPr>
            <p:ph type="dt" sz="half" idx="10"/>
          </p:nvPr>
        </p:nvSpPr>
        <p:spPr/>
        <p:txBody>
          <a:bodyPr/>
          <a:lstStyle/>
          <a:p>
            <a:fld id="{A6583249-C252-4796-A60E-EFFC49E979F6}" type="datetimeFigureOut">
              <a:rPr lang="en-US" smtClean="0"/>
              <a:t>3/3/2025</a:t>
            </a:fld>
            <a:endParaRPr lang="en-US"/>
          </a:p>
        </p:txBody>
      </p:sp>
      <p:sp>
        <p:nvSpPr>
          <p:cNvPr id="4" name="Footer Placeholder 3">
            <a:extLst>
              <a:ext uri="{FF2B5EF4-FFF2-40B4-BE49-F238E27FC236}">
                <a16:creationId xmlns:a16="http://schemas.microsoft.com/office/drawing/2014/main" id="{E63C5043-B8FB-D904-539D-0F0D967A34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F8E917-301F-08F8-05A7-30FC9D9200D8}"/>
              </a:ext>
            </a:extLst>
          </p:cNvPr>
          <p:cNvSpPr>
            <a:spLocks noGrp="1"/>
          </p:cNvSpPr>
          <p:nvPr>
            <p:ph type="sldNum" sz="quarter" idx="12"/>
          </p:nvPr>
        </p:nvSpPr>
        <p:spPr/>
        <p:txBody>
          <a:bodyPr/>
          <a:lstStyle/>
          <a:p>
            <a:fld id="{5523D6E7-544F-47A7-85D7-479167D0437B}" type="slidenum">
              <a:rPr lang="en-US" smtClean="0"/>
              <a:t>‹#›</a:t>
            </a:fld>
            <a:endParaRPr lang="en-US"/>
          </a:p>
        </p:txBody>
      </p:sp>
    </p:spTree>
    <p:extLst>
      <p:ext uri="{BB962C8B-B14F-4D97-AF65-F5344CB8AC3E}">
        <p14:creationId xmlns:p14="http://schemas.microsoft.com/office/powerpoint/2010/main" val="3823347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ECE2E4-52E9-FD2E-2335-612A91A5B55D}"/>
              </a:ext>
            </a:extLst>
          </p:cNvPr>
          <p:cNvSpPr>
            <a:spLocks noGrp="1"/>
          </p:cNvSpPr>
          <p:nvPr>
            <p:ph type="dt" sz="half" idx="10"/>
          </p:nvPr>
        </p:nvSpPr>
        <p:spPr/>
        <p:txBody>
          <a:bodyPr/>
          <a:lstStyle/>
          <a:p>
            <a:fld id="{A6583249-C252-4796-A60E-EFFC49E979F6}" type="datetimeFigureOut">
              <a:rPr lang="en-US" smtClean="0"/>
              <a:t>3/3/2025</a:t>
            </a:fld>
            <a:endParaRPr lang="en-US"/>
          </a:p>
        </p:txBody>
      </p:sp>
      <p:sp>
        <p:nvSpPr>
          <p:cNvPr id="3" name="Footer Placeholder 2">
            <a:extLst>
              <a:ext uri="{FF2B5EF4-FFF2-40B4-BE49-F238E27FC236}">
                <a16:creationId xmlns:a16="http://schemas.microsoft.com/office/drawing/2014/main" id="{BBAF8B51-62D1-51EF-4481-D0BD133BF34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946F1BB-764B-1E29-61EE-B5E46C932C83}"/>
              </a:ext>
            </a:extLst>
          </p:cNvPr>
          <p:cNvSpPr>
            <a:spLocks noGrp="1"/>
          </p:cNvSpPr>
          <p:nvPr>
            <p:ph type="sldNum" sz="quarter" idx="12"/>
          </p:nvPr>
        </p:nvSpPr>
        <p:spPr/>
        <p:txBody>
          <a:bodyPr/>
          <a:lstStyle/>
          <a:p>
            <a:fld id="{5523D6E7-544F-47A7-85D7-479167D0437B}" type="slidenum">
              <a:rPr lang="en-US" smtClean="0"/>
              <a:t>‹#›</a:t>
            </a:fld>
            <a:endParaRPr lang="en-US"/>
          </a:p>
        </p:txBody>
      </p:sp>
    </p:spTree>
    <p:extLst>
      <p:ext uri="{BB962C8B-B14F-4D97-AF65-F5344CB8AC3E}">
        <p14:creationId xmlns:p14="http://schemas.microsoft.com/office/powerpoint/2010/main" val="1768599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01D10-3B92-D182-BBBC-92AED217FA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F12164-CBAE-6479-B159-451924CBD66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B40708D-2E57-77B2-0803-BB56BF6895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B426E6-D3FB-262C-65A5-B6E5FC6C4302}"/>
              </a:ext>
            </a:extLst>
          </p:cNvPr>
          <p:cNvSpPr>
            <a:spLocks noGrp="1"/>
          </p:cNvSpPr>
          <p:nvPr>
            <p:ph type="dt" sz="half" idx="10"/>
          </p:nvPr>
        </p:nvSpPr>
        <p:spPr/>
        <p:txBody>
          <a:bodyPr/>
          <a:lstStyle/>
          <a:p>
            <a:fld id="{A6583249-C252-4796-A60E-EFFC49E979F6}" type="datetimeFigureOut">
              <a:rPr lang="en-US" smtClean="0"/>
              <a:t>3/3/2025</a:t>
            </a:fld>
            <a:endParaRPr lang="en-US"/>
          </a:p>
        </p:txBody>
      </p:sp>
      <p:sp>
        <p:nvSpPr>
          <p:cNvPr id="6" name="Footer Placeholder 5">
            <a:extLst>
              <a:ext uri="{FF2B5EF4-FFF2-40B4-BE49-F238E27FC236}">
                <a16:creationId xmlns:a16="http://schemas.microsoft.com/office/drawing/2014/main" id="{F9FEA1DA-4E12-193E-B5CD-5DF476B150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F6E078-A0E3-7C84-DD0C-8FF1F60BA680}"/>
              </a:ext>
            </a:extLst>
          </p:cNvPr>
          <p:cNvSpPr>
            <a:spLocks noGrp="1"/>
          </p:cNvSpPr>
          <p:nvPr>
            <p:ph type="sldNum" sz="quarter" idx="12"/>
          </p:nvPr>
        </p:nvSpPr>
        <p:spPr/>
        <p:txBody>
          <a:bodyPr/>
          <a:lstStyle/>
          <a:p>
            <a:fld id="{5523D6E7-544F-47A7-85D7-479167D0437B}" type="slidenum">
              <a:rPr lang="en-US" smtClean="0"/>
              <a:t>‹#›</a:t>
            </a:fld>
            <a:endParaRPr lang="en-US"/>
          </a:p>
        </p:txBody>
      </p:sp>
    </p:spTree>
    <p:extLst>
      <p:ext uri="{BB962C8B-B14F-4D97-AF65-F5344CB8AC3E}">
        <p14:creationId xmlns:p14="http://schemas.microsoft.com/office/powerpoint/2010/main" val="2350234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F62E0-7A23-DC12-A568-2EE380E924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55405BE-F11F-C404-7387-D9A4E6E64B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174D605-3E06-BD3C-4DEE-8FC82E68F4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9E3A26-5A18-594E-9ABE-27E48EF35E5D}"/>
              </a:ext>
            </a:extLst>
          </p:cNvPr>
          <p:cNvSpPr>
            <a:spLocks noGrp="1"/>
          </p:cNvSpPr>
          <p:nvPr>
            <p:ph type="dt" sz="half" idx="10"/>
          </p:nvPr>
        </p:nvSpPr>
        <p:spPr/>
        <p:txBody>
          <a:bodyPr/>
          <a:lstStyle/>
          <a:p>
            <a:fld id="{A6583249-C252-4796-A60E-EFFC49E979F6}" type="datetimeFigureOut">
              <a:rPr lang="en-US" smtClean="0"/>
              <a:t>3/3/2025</a:t>
            </a:fld>
            <a:endParaRPr lang="en-US"/>
          </a:p>
        </p:txBody>
      </p:sp>
      <p:sp>
        <p:nvSpPr>
          <p:cNvPr id="6" name="Footer Placeholder 5">
            <a:extLst>
              <a:ext uri="{FF2B5EF4-FFF2-40B4-BE49-F238E27FC236}">
                <a16:creationId xmlns:a16="http://schemas.microsoft.com/office/drawing/2014/main" id="{DB07C495-7802-F014-74FB-F94907B3E2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2FE7E1-0F85-482E-1D27-CD0A4DF3C886}"/>
              </a:ext>
            </a:extLst>
          </p:cNvPr>
          <p:cNvSpPr>
            <a:spLocks noGrp="1"/>
          </p:cNvSpPr>
          <p:nvPr>
            <p:ph type="sldNum" sz="quarter" idx="12"/>
          </p:nvPr>
        </p:nvSpPr>
        <p:spPr/>
        <p:txBody>
          <a:bodyPr/>
          <a:lstStyle/>
          <a:p>
            <a:fld id="{5523D6E7-544F-47A7-85D7-479167D0437B}" type="slidenum">
              <a:rPr lang="en-US" smtClean="0"/>
              <a:t>‹#›</a:t>
            </a:fld>
            <a:endParaRPr lang="en-US"/>
          </a:p>
        </p:txBody>
      </p:sp>
    </p:spTree>
    <p:extLst>
      <p:ext uri="{BB962C8B-B14F-4D97-AF65-F5344CB8AC3E}">
        <p14:creationId xmlns:p14="http://schemas.microsoft.com/office/powerpoint/2010/main" val="2905081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CBA719-DBBD-C404-4EB8-CCD640D1B5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3B7FC59-B856-0F75-BB86-D3481171E0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646360-64E1-E337-6FA9-FB2DFDA2C8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6583249-C252-4796-A60E-EFFC49E979F6}" type="datetimeFigureOut">
              <a:rPr lang="en-US" smtClean="0"/>
              <a:t>3/3/2025</a:t>
            </a:fld>
            <a:endParaRPr lang="en-US"/>
          </a:p>
        </p:txBody>
      </p:sp>
      <p:sp>
        <p:nvSpPr>
          <p:cNvPr id="5" name="Footer Placeholder 4">
            <a:extLst>
              <a:ext uri="{FF2B5EF4-FFF2-40B4-BE49-F238E27FC236}">
                <a16:creationId xmlns:a16="http://schemas.microsoft.com/office/drawing/2014/main" id="{435C723F-FEC1-E193-6744-45B717BDFA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F95C808-DADA-CF5C-0D5F-32025F7449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523D6E7-544F-47A7-85D7-479167D0437B}" type="slidenum">
              <a:rPr lang="en-US" smtClean="0"/>
              <a:t>‹#›</a:t>
            </a:fld>
            <a:endParaRPr lang="en-US"/>
          </a:p>
        </p:txBody>
      </p:sp>
    </p:spTree>
    <p:extLst>
      <p:ext uri="{BB962C8B-B14F-4D97-AF65-F5344CB8AC3E}">
        <p14:creationId xmlns:p14="http://schemas.microsoft.com/office/powerpoint/2010/main" val="147443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game&#10;&#10;AI-generated content may be incorrect.">
            <a:extLst>
              <a:ext uri="{FF2B5EF4-FFF2-40B4-BE49-F238E27FC236}">
                <a16:creationId xmlns:a16="http://schemas.microsoft.com/office/drawing/2014/main" id="{66448139-0A3F-6A3B-198F-3D84246A00A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2" b="53"/>
          <a:stretch/>
        </p:blipFill>
        <p:spPr>
          <a:xfrm>
            <a:off x="-6588" y="10"/>
            <a:ext cx="12198588" cy="6857990"/>
          </a:xfrm>
          <a:prstGeom prst="rect">
            <a:avLst/>
          </a:prstGeom>
        </p:spPr>
      </p:pic>
    </p:spTree>
    <p:extLst>
      <p:ext uri="{BB962C8B-B14F-4D97-AF65-F5344CB8AC3E}">
        <p14:creationId xmlns:p14="http://schemas.microsoft.com/office/powerpoint/2010/main" val="2924669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BCE658B-E93A-18C8-B424-AF443DE754CA}"/>
            </a:ext>
          </a:extLst>
        </p:cNvPr>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B9A4C9AE-399C-A128-F9EA-6345AB70BD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2">
            <a:extLst>
              <a:ext uri="{FF2B5EF4-FFF2-40B4-BE49-F238E27FC236}">
                <a16:creationId xmlns:a16="http://schemas.microsoft.com/office/drawing/2014/main" id="{F2CD0D33-8DD1-D707-5F96-701D6D7E5B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DDD9DE59-5B9B-5B89-F507-41601C8751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14" name="Color">
              <a:extLst>
                <a:ext uri="{FF2B5EF4-FFF2-40B4-BE49-F238E27FC236}">
                  <a16:creationId xmlns:a16="http://schemas.microsoft.com/office/drawing/2014/main" id="{E8987D6D-9B20-1813-6122-1CB6E723E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019D0564-BA38-B82A-76A0-0035E1EC7F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ECCC4519-13C9-F47B-95CE-A94F8045153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62D9C94A-AD54-DCE1-7B38-332D6F78D6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4680DCB8-6F84-9D53-FBD9-ED8E742C92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B7CCDDF6-881E-C7CF-973E-AC648EF5D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4A03E292-DF2D-8CEF-BF47-EA9BBEB2AA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245D06CD-4FA2-B1B5-E88B-36E8772191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6BEF5F22-E54B-320F-536C-A6F14753A1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4A823D4D-5D70-79DB-2691-FC6F63490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9871692F-7622-04BC-504C-FF3ADEBBF53F}"/>
              </a:ext>
            </a:extLst>
          </p:cNvPr>
          <p:cNvSpPr>
            <a:spLocks noGrp="1"/>
          </p:cNvSpPr>
          <p:nvPr>
            <p:ph type="title"/>
          </p:nvPr>
        </p:nvSpPr>
        <p:spPr>
          <a:xfrm rot="16200000">
            <a:off x="-1325880" y="1947672"/>
            <a:ext cx="5961888" cy="2788920"/>
          </a:xfrm>
        </p:spPr>
        <p:txBody>
          <a:bodyPr anchor="ctr">
            <a:normAutofit/>
          </a:bodyPr>
          <a:lstStyle/>
          <a:p>
            <a:r>
              <a:rPr lang="en-US" sz="4800" b="1" kern="100">
                <a:solidFill>
                  <a:schemeClr val="bg1"/>
                </a:solidFill>
                <a:effectLst/>
                <a:latin typeface="Aptos" panose="020B0004020202020204" pitchFamily="34" charset="0"/>
                <a:ea typeface="Aptos" panose="020B0004020202020204" pitchFamily="34" charset="0"/>
                <a:cs typeface="Times New Roman" panose="02020603050405020304" pitchFamily="18" charset="0"/>
              </a:rPr>
              <a:t>Tactics, Techniques, and Procedures (TTPs)</a:t>
            </a:r>
            <a:endParaRPr lang="en-US" sz="4800">
              <a:solidFill>
                <a:schemeClr val="bg1"/>
              </a:solidFill>
            </a:endParaRPr>
          </a:p>
        </p:txBody>
      </p:sp>
      <p:graphicFrame>
        <p:nvGraphicFramePr>
          <p:cNvPr id="5" name="Content Placeholder 2">
            <a:extLst>
              <a:ext uri="{FF2B5EF4-FFF2-40B4-BE49-F238E27FC236}">
                <a16:creationId xmlns:a16="http://schemas.microsoft.com/office/drawing/2014/main" id="{6BAC9FE7-1BF4-BA6B-66F8-F221CDF35F22}"/>
              </a:ext>
            </a:extLst>
          </p:cNvPr>
          <p:cNvGraphicFramePr>
            <a:graphicFrameLocks noGrp="1"/>
          </p:cNvGraphicFramePr>
          <p:nvPr>
            <p:ph idx="1"/>
            <p:extLst>
              <p:ext uri="{D42A27DB-BD31-4B8C-83A1-F6EECF244321}">
                <p14:modId xmlns:p14="http://schemas.microsoft.com/office/powerpoint/2010/main" val="3581781880"/>
              </p:ext>
            </p:extLst>
          </p:nvPr>
        </p:nvGraphicFramePr>
        <p:xfrm>
          <a:off x="3794296" y="288758"/>
          <a:ext cx="7559504" cy="62852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25082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16403A6-1C68-A08F-127B-E76FF6830426}"/>
            </a:ext>
          </a:extLst>
        </p:cNvPr>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23B1029A-32CE-FA66-E851-9E3BB36FF5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2">
            <a:extLst>
              <a:ext uri="{FF2B5EF4-FFF2-40B4-BE49-F238E27FC236}">
                <a16:creationId xmlns:a16="http://schemas.microsoft.com/office/drawing/2014/main" id="{0E9773D2-07A9-04D3-FDF4-2DCA8A57A9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7C2AF4E2-A183-D051-FC77-4D9BFDD7E5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14" name="Color">
              <a:extLst>
                <a:ext uri="{FF2B5EF4-FFF2-40B4-BE49-F238E27FC236}">
                  <a16:creationId xmlns:a16="http://schemas.microsoft.com/office/drawing/2014/main" id="{84A17A16-8701-4EF9-65D8-F4C497591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D42BCC97-1A7E-36D9-4B04-D7C7A84985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6D9AF5CA-E22E-3848-DCD2-FEBD6CCF4B6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48D3F05C-B1ED-55E6-0C04-9FA298BCB4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1D22C52E-FD28-E338-1BEE-DF2636D024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333B2D44-C240-9E4D-4813-27A62E014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1363CA07-A5B2-7AC6-3514-152009855D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1F5A2114-7327-D0B2-87FB-A05BF3AE3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29F7F719-B99F-8BC3-ED01-3FBB099823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403AAE47-E68A-CB5A-D192-C1F2380AF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DDD6DC03-8A0C-9C24-3257-7BAF3AC49CBA}"/>
              </a:ext>
            </a:extLst>
          </p:cNvPr>
          <p:cNvSpPr>
            <a:spLocks noGrp="1"/>
          </p:cNvSpPr>
          <p:nvPr>
            <p:ph type="title"/>
          </p:nvPr>
        </p:nvSpPr>
        <p:spPr>
          <a:xfrm rot="16200000">
            <a:off x="-1325880" y="1947672"/>
            <a:ext cx="5961888" cy="2788920"/>
          </a:xfrm>
        </p:spPr>
        <p:txBody>
          <a:bodyPr anchor="ctr">
            <a:normAutofit/>
          </a:bodyPr>
          <a:lstStyle/>
          <a:p>
            <a:r>
              <a:rPr lang="en-US" sz="4800" b="0" i="0" dirty="0">
                <a:solidFill>
                  <a:srgbClr val="1E0700"/>
                </a:solidFill>
                <a:effectLst/>
                <a:latin typeface="Avenir Book"/>
              </a:rPr>
              <a:t>Microsoft Teams Phishing: Ransomware Uses Impersonation to Breach Networks</a:t>
            </a:r>
            <a:endParaRPr lang="en-US" sz="4800" dirty="0">
              <a:solidFill>
                <a:schemeClr val="bg1"/>
              </a:solidFill>
            </a:endParaRPr>
          </a:p>
        </p:txBody>
      </p:sp>
      <p:graphicFrame>
        <p:nvGraphicFramePr>
          <p:cNvPr id="5" name="Content Placeholder 2">
            <a:extLst>
              <a:ext uri="{FF2B5EF4-FFF2-40B4-BE49-F238E27FC236}">
                <a16:creationId xmlns:a16="http://schemas.microsoft.com/office/drawing/2014/main" id="{CD063567-59F7-38DD-EC58-A369A13E8736}"/>
              </a:ext>
            </a:extLst>
          </p:cNvPr>
          <p:cNvGraphicFramePr>
            <a:graphicFrameLocks noGrp="1"/>
          </p:cNvGraphicFramePr>
          <p:nvPr>
            <p:ph idx="1"/>
            <p:extLst>
              <p:ext uri="{D42A27DB-BD31-4B8C-83A1-F6EECF244321}">
                <p14:modId xmlns:p14="http://schemas.microsoft.com/office/powerpoint/2010/main" val="1936557598"/>
              </p:ext>
            </p:extLst>
          </p:nvPr>
        </p:nvGraphicFramePr>
        <p:xfrm>
          <a:off x="3794296" y="288758"/>
          <a:ext cx="7559504" cy="62852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63409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diagram of a computer process&#10;&#10;AI-generated content may be incorrect.">
            <a:extLst>
              <a:ext uri="{FF2B5EF4-FFF2-40B4-BE49-F238E27FC236}">
                <a16:creationId xmlns:a16="http://schemas.microsoft.com/office/drawing/2014/main" id="{9EA4924E-B791-6F96-6362-1AF0B4BB8D6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t="7630" b="13713"/>
          <a:stretch/>
        </p:blipFill>
        <p:spPr>
          <a:xfrm>
            <a:off x="20" y="1282"/>
            <a:ext cx="12191980" cy="6856718"/>
          </a:xfrm>
          <a:prstGeom prst="rect">
            <a:avLst/>
          </a:prstGeom>
        </p:spPr>
      </p:pic>
    </p:spTree>
    <p:extLst>
      <p:ext uri="{BB962C8B-B14F-4D97-AF65-F5344CB8AC3E}">
        <p14:creationId xmlns:p14="http://schemas.microsoft.com/office/powerpoint/2010/main" val="30152277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C7940A-6BA0-1977-E4DD-577B309B7E94}"/>
              </a:ext>
            </a:extLst>
          </p:cNvPr>
          <p:cNvSpPr>
            <a:spLocks noGrp="1"/>
          </p:cNvSpPr>
          <p:nvPr>
            <p:ph idx="1"/>
          </p:nvPr>
        </p:nvSpPr>
        <p:spPr>
          <a:xfrm>
            <a:off x="838200" y="518984"/>
            <a:ext cx="10515600" cy="5657979"/>
          </a:xfrm>
        </p:spPr>
        <p:txBody>
          <a:bodyPr>
            <a:normAutofit/>
          </a:bodyPr>
          <a:lstStyle/>
          <a:p>
            <a:pPr marL="0" indent="0">
              <a:buNone/>
            </a:pPr>
            <a:r>
              <a:rPr lang="en-US" sz="900" dirty="0">
                <a:latin typeface="Arial Black" panose="020B0A04020102020204" pitchFamily="34" charset="0"/>
              </a:rPr>
              <a:t>// Detect Black Basta Ransomware Campaign</a:t>
            </a:r>
          </a:p>
          <a:p>
            <a:pPr marL="0" indent="0">
              <a:buNone/>
            </a:pPr>
            <a:r>
              <a:rPr lang="en-US" sz="900" dirty="0">
                <a:latin typeface="Arial Black" panose="020B0A04020102020204" pitchFamily="34" charset="0"/>
              </a:rPr>
              <a:t>// Social Engineering Attack via Teams</a:t>
            </a:r>
          </a:p>
          <a:p>
            <a:pPr marL="0" indent="0">
              <a:buNone/>
            </a:pPr>
            <a:r>
              <a:rPr lang="en-US" sz="900" dirty="0">
                <a:latin typeface="Arial Black" panose="020B0A04020102020204" pitchFamily="34" charset="0"/>
              </a:rPr>
              <a:t>// https://www.rapid7.com/blog/post/2024/12/04/black-basta-ransomware-campaign-drops-zbot-darkgate-and-custom-malware/</a:t>
            </a:r>
          </a:p>
          <a:p>
            <a:pPr marL="0" indent="0">
              <a:buNone/>
            </a:pPr>
            <a:r>
              <a:rPr lang="en-US" sz="900" dirty="0">
                <a:latin typeface="Arial Black" panose="020B0A04020102020204" pitchFamily="34" charset="0"/>
              </a:rPr>
              <a:t>// Exclude Corporate </a:t>
            </a:r>
            <a:r>
              <a:rPr lang="en-US" sz="900" dirty="0" err="1">
                <a:latin typeface="Arial Black" panose="020B0A04020102020204" pitchFamily="34" charset="0"/>
              </a:rPr>
              <a:t>Sharepoint</a:t>
            </a:r>
            <a:endParaRPr lang="en-US" sz="900" dirty="0">
              <a:latin typeface="Arial Black" panose="020B0A04020102020204" pitchFamily="34" charset="0"/>
            </a:endParaRPr>
          </a:p>
          <a:p>
            <a:pPr marL="0" indent="0">
              <a:buNone/>
            </a:pPr>
            <a:r>
              <a:rPr lang="en-US" sz="900" dirty="0">
                <a:latin typeface="Arial Black" panose="020B0A04020102020204" pitchFamily="34" charset="0"/>
              </a:rPr>
              <a:t>let </a:t>
            </a:r>
            <a:r>
              <a:rPr lang="en-US" sz="900" dirty="0" err="1">
                <a:latin typeface="Arial Black" panose="020B0A04020102020204" pitchFamily="34" charset="0"/>
              </a:rPr>
              <a:t>CorporateSharepoint</a:t>
            </a:r>
            <a:r>
              <a:rPr lang="en-US" sz="900" dirty="0">
                <a:latin typeface="Arial Black" panose="020B0A04020102020204" pitchFamily="34" charset="0"/>
              </a:rPr>
              <a:t> = "xxx.sharepoint.com";</a:t>
            </a:r>
          </a:p>
          <a:p>
            <a:pPr marL="0" indent="0">
              <a:buNone/>
            </a:pPr>
            <a:r>
              <a:rPr lang="en-US" sz="900" dirty="0" err="1">
                <a:latin typeface="Arial Black" panose="020B0A04020102020204" pitchFamily="34" charset="0"/>
              </a:rPr>
              <a:t>CloudAppEvents</a:t>
            </a:r>
            <a:endParaRPr lang="en-US" sz="900" dirty="0">
              <a:latin typeface="Arial Black" panose="020B0A04020102020204" pitchFamily="34" charset="0"/>
            </a:endParaRPr>
          </a:p>
          <a:p>
            <a:pPr marL="0" indent="0">
              <a:buNone/>
            </a:pPr>
            <a:r>
              <a:rPr lang="en-US" sz="900" dirty="0">
                <a:latin typeface="Arial Black" panose="020B0A04020102020204" pitchFamily="34" charset="0"/>
              </a:rPr>
              <a:t>| where Application == @"Microsoft Teams"</a:t>
            </a:r>
          </a:p>
          <a:p>
            <a:pPr marL="0" indent="0">
              <a:buNone/>
            </a:pPr>
            <a:r>
              <a:rPr lang="en-US" sz="900" dirty="0">
                <a:latin typeface="Arial Black" panose="020B0A04020102020204" pitchFamily="34" charset="0"/>
              </a:rPr>
              <a:t>| where </a:t>
            </a:r>
            <a:r>
              <a:rPr lang="en-US" sz="900" dirty="0" err="1">
                <a:latin typeface="Arial Black" panose="020B0A04020102020204" pitchFamily="34" charset="0"/>
              </a:rPr>
              <a:t>ActionType</a:t>
            </a:r>
            <a:r>
              <a:rPr lang="en-US" sz="900" dirty="0">
                <a:latin typeface="Arial Black" panose="020B0A04020102020204" pitchFamily="34" charset="0"/>
              </a:rPr>
              <a:t> == @"MessageSent"</a:t>
            </a:r>
          </a:p>
          <a:p>
            <a:pPr marL="0" indent="0">
              <a:buNone/>
            </a:pPr>
            <a:r>
              <a:rPr lang="en-US" sz="900" dirty="0">
                <a:latin typeface="Arial Black" panose="020B0A04020102020204" pitchFamily="34" charset="0"/>
              </a:rPr>
              <a:t>| where </a:t>
            </a:r>
            <a:r>
              <a:rPr lang="en-US" sz="900" dirty="0" err="1">
                <a:latin typeface="Arial Black" panose="020B0A04020102020204" pitchFamily="34" charset="0"/>
              </a:rPr>
              <a:t>AccountId</a:t>
            </a:r>
            <a:r>
              <a:rPr lang="en-US" sz="900" dirty="0">
                <a:latin typeface="Arial Black" panose="020B0A04020102020204" pitchFamily="34" charset="0"/>
              </a:rPr>
              <a:t> contains "@"</a:t>
            </a:r>
          </a:p>
          <a:p>
            <a:pPr marL="0" indent="0">
              <a:buNone/>
            </a:pPr>
            <a:r>
              <a:rPr lang="en-US" sz="900" dirty="0">
                <a:latin typeface="Arial Black" panose="020B0A04020102020204" pitchFamily="34" charset="0"/>
              </a:rPr>
              <a:t>| where </a:t>
            </a:r>
            <a:r>
              <a:rPr lang="en-US" sz="900" dirty="0" err="1">
                <a:latin typeface="Arial Black" panose="020B0A04020102020204" pitchFamily="34" charset="0"/>
              </a:rPr>
              <a:t>parse_json</a:t>
            </a:r>
            <a:r>
              <a:rPr lang="en-US" sz="900" dirty="0">
                <a:latin typeface="Arial Black" panose="020B0A04020102020204" pitchFamily="34" charset="0"/>
              </a:rPr>
              <a:t>(</a:t>
            </a:r>
            <a:r>
              <a:rPr lang="en-US" sz="900" dirty="0" err="1">
                <a:latin typeface="Arial Black" panose="020B0A04020102020204" pitchFamily="34" charset="0"/>
              </a:rPr>
              <a:t>RawEventData</a:t>
            </a:r>
            <a:r>
              <a:rPr lang="en-US" sz="900" dirty="0">
                <a:latin typeface="Arial Black" panose="020B0A04020102020204" pitchFamily="34" charset="0"/>
              </a:rPr>
              <a:t>)["</a:t>
            </a:r>
            <a:r>
              <a:rPr lang="en-US" sz="900" dirty="0" err="1">
                <a:latin typeface="Arial Black" panose="020B0A04020102020204" pitchFamily="34" charset="0"/>
              </a:rPr>
              <a:t>CommunicationType</a:t>
            </a:r>
            <a:r>
              <a:rPr lang="en-US" sz="900" dirty="0">
                <a:latin typeface="Arial Black" panose="020B0A04020102020204" pitchFamily="34" charset="0"/>
              </a:rPr>
              <a:t>"] == '</a:t>
            </a:r>
            <a:r>
              <a:rPr lang="en-US" sz="900" dirty="0" err="1">
                <a:latin typeface="Arial Black" panose="020B0A04020102020204" pitchFamily="34" charset="0"/>
              </a:rPr>
              <a:t>OneOnOne</a:t>
            </a:r>
            <a:r>
              <a:rPr lang="en-US" sz="900" dirty="0">
                <a:latin typeface="Arial Black" panose="020B0A04020102020204" pitchFamily="34" charset="0"/>
              </a:rPr>
              <a:t>'</a:t>
            </a:r>
          </a:p>
          <a:p>
            <a:pPr marL="0" indent="0">
              <a:buNone/>
            </a:pPr>
            <a:r>
              <a:rPr lang="en-US" sz="900" dirty="0">
                <a:latin typeface="Arial Black" panose="020B0A04020102020204" pitchFamily="34" charset="0"/>
              </a:rPr>
              <a:t>| where </a:t>
            </a:r>
            <a:r>
              <a:rPr lang="en-US" sz="900" dirty="0" err="1">
                <a:latin typeface="Arial Black" panose="020B0A04020102020204" pitchFamily="34" charset="0"/>
              </a:rPr>
              <a:t>isnotempty</a:t>
            </a:r>
            <a:r>
              <a:rPr lang="en-US" sz="900" dirty="0">
                <a:latin typeface="Arial Black" panose="020B0A04020102020204" pitchFamily="34" charset="0"/>
              </a:rPr>
              <a:t>(</a:t>
            </a:r>
            <a:r>
              <a:rPr lang="en-US" sz="900" dirty="0" err="1">
                <a:latin typeface="Arial Black" panose="020B0A04020102020204" pitchFamily="34" charset="0"/>
              </a:rPr>
              <a:t>parse_json</a:t>
            </a:r>
            <a:r>
              <a:rPr lang="en-US" sz="900" dirty="0">
                <a:latin typeface="Arial Black" panose="020B0A04020102020204" pitchFamily="34" charset="0"/>
              </a:rPr>
              <a:t>(</a:t>
            </a:r>
            <a:r>
              <a:rPr lang="en-US" sz="900" dirty="0" err="1">
                <a:latin typeface="Arial Black" panose="020B0A04020102020204" pitchFamily="34" charset="0"/>
              </a:rPr>
              <a:t>RawEventData</a:t>
            </a:r>
            <a:r>
              <a:rPr lang="en-US" sz="900" dirty="0">
                <a:latin typeface="Arial Black" panose="020B0A04020102020204" pitchFamily="34" charset="0"/>
              </a:rPr>
              <a:t>)["</a:t>
            </a:r>
            <a:r>
              <a:rPr lang="en-US" sz="900" dirty="0" err="1">
                <a:latin typeface="Arial Black" panose="020B0A04020102020204" pitchFamily="34" charset="0"/>
              </a:rPr>
              <a:t>MessageURLs</a:t>
            </a:r>
            <a:r>
              <a:rPr lang="en-US" sz="900" dirty="0">
                <a:latin typeface="Arial Black" panose="020B0A04020102020204" pitchFamily="34" charset="0"/>
              </a:rPr>
              <a:t>"])</a:t>
            </a:r>
          </a:p>
          <a:p>
            <a:pPr marL="0" indent="0">
              <a:buNone/>
            </a:pPr>
            <a:r>
              <a:rPr lang="en-US" sz="900" dirty="0">
                <a:latin typeface="Arial Black" panose="020B0A04020102020204" pitchFamily="34" charset="0"/>
              </a:rPr>
              <a:t>| where (</a:t>
            </a:r>
            <a:r>
              <a:rPr lang="en-US" sz="900" dirty="0" err="1">
                <a:latin typeface="Arial Black" panose="020B0A04020102020204" pitchFamily="34" charset="0"/>
              </a:rPr>
              <a:t>parse_json</a:t>
            </a:r>
            <a:r>
              <a:rPr lang="en-US" sz="900" dirty="0">
                <a:latin typeface="Arial Black" panose="020B0A04020102020204" pitchFamily="34" charset="0"/>
              </a:rPr>
              <a:t>(</a:t>
            </a:r>
            <a:r>
              <a:rPr lang="en-US" sz="900" dirty="0" err="1">
                <a:latin typeface="Arial Black" panose="020B0A04020102020204" pitchFamily="34" charset="0"/>
              </a:rPr>
              <a:t>RawEventData</a:t>
            </a:r>
            <a:r>
              <a:rPr lang="en-US" sz="900" dirty="0">
                <a:latin typeface="Arial Black" panose="020B0A04020102020204" pitchFamily="34" charset="0"/>
              </a:rPr>
              <a:t>)["</a:t>
            </a:r>
            <a:r>
              <a:rPr lang="en-US" sz="900" dirty="0" err="1">
                <a:latin typeface="Arial Black" panose="020B0A04020102020204" pitchFamily="34" charset="0"/>
              </a:rPr>
              <a:t>MessageURLs</a:t>
            </a:r>
            <a:r>
              <a:rPr lang="en-US" sz="900" dirty="0">
                <a:latin typeface="Arial Black" panose="020B0A04020102020204" pitchFamily="34" charset="0"/>
              </a:rPr>
              <a:t>"]) contains ".sharepoint.com"</a:t>
            </a:r>
          </a:p>
          <a:p>
            <a:pPr marL="0" indent="0">
              <a:buNone/>
            </a:pPr>
            <a:r>
              <a:rPr lang="en-US" sz="900" dirty="0">
                <a:latin typeface="Arial Black" panose="020B0A04020102020204" pitchFamily="34" charset="0"/>
              </a:rPr>
              <a:t>// External Teams Tenant sending a </a:t>
            </a:r>
            <a:r>
              <a:rPr lang="en-US" sz="900" dirty="0" err="1">
                <a:latin typeface="Arial Black" panose="020B0A04020102020204" pitchFamily="34" charset="0"/>
              </a:rPr>
              <a:t>sharepoint</a:t>
            </a:r>
            <a:r>
              <a:rPr lang="en-US" sz="900" dirty="0">
                <a:latin typeface="Arial Black" panose="020B0A04020102020204" pitchFamily="34" charset="0"/>
              </a:rPr>
              <a:t> link to download RMM tools to evade detections</a:t>
            </a:r>
          </a:p>
          <a:p>
            <a:pPr marL="0" indent="0">
              <a:buNone/>
            </a:pPr>
            <a:r>
              <a:rPr lang="en-US" sz="900" dirty="0">
                <a:latin typeface="Arial Black" panose="020B0A04020102020204" pitchFamily="34" charset="0"/>
              </a:rPr>
              <a:t>| where (</a:t>
            </a:r>
            <a:r>
              <a:rPr lang="en-US" sz="900" dirty="0" err="1">
                <a:latin typeface="Arial Black" panose="020B0A04020102020204" pitchFamily="34" charset="0"/>
              </a:rPr>
              <a:t>parse_json</a:t>
            </a:r>
            <a:r>
              <a:rPr lang="en-US" sz="900" dirty="0">
                <a:latin typeface="Arial Black" panose="020B0A04020102020204" pitchFamily="34" charset="0"/>
              </a:rPr>
              <a:t>(</a:t>
            </a:r>
            <a:r>
              <a:rPr lang="en-US" sz="900" dirty="0" err="1">
                <a:latin typeface="Arial Black" panose="020B0A04020102020204" pitchFamily="34" charset="0"/>
              </a:rPr>
              <a:t>RawEventData</a:t>
            </a:r>
            <a:r>
              <a:rPr lang="en-US" sz="900" dirty="0">
                <a:latin typeface="Arial Black" panose="020B0A04020102020204" pitchFamily="34" charset="0"/>
              </a:rPr>
              <a:t>)["</a:t>
            </a:r>
            <a:r>
              <a:rPr lang="en-US" sz="900" dirty="0" err="1">
                <a:latin typeface="Arial Black" panose="020B0A04020102020204" pitchFamily="34" charset="0"/>
              </a:rPr>
              <a:t>MessageURLs</a:t>
            </a:r>
            <a:r>
              <a:rPr lang="en-US" sz="900" dirty="0">
                <a:latin typeface="Arial Black" panose="020B0A04020102020204" pitchFamily="34" charset="0"/>
              </a:rPr>
              <a:t>"]) !contains </a:t>
            </a:r>
            <a:r>
              <a:rPr lang="en-US" sz="900" dirty="0" err="1">
                <a:latin typeface="Arial Black" panose="020B0A04020102020204" pitchFamily="34" charset="0"/>
              </a:rPr>
              <a:t>CorporateSharepoint</a:t>
            </a:r>
            <a:endParaRPr lang="en-US" sz="900" dirty="0">
              <a:latin typeface="Arial Black" panose="020B0A04020102020204" pitchFamily="34" charset="0"/>
            </a:endParaRPr>
          </a:p>
        </p:txBody>
      </p:sp>
    </p:spTree>
    <p:extLst>
      <p:ext uri="{BB962C8B-B14F-4D97-AF65-F5344CB8AC3E}">
        <p14:creationId xmlns:p14="http://schemas.microsoft.com/office/powerpoint/2010/main" val="15743729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7CD653C-2281-1793-D916-F8E07CC2E2C7}"/>
              </a:ext>
            </a:extLst>
          </p:cNvPr>
          <p:cNvSpPr>
            <a:spLocks noGrp="1"/>
          </p:cNvSpPr>
          <p:nvPr>
            <p:ph type="ctrTitle"/>
          </p:nvPr>
        </p:nvSpPr>
        <p:spPr>
          <a:xfrm>
            <a:off x="826396" y="586855"/>
            <a:ext cx="4230100" cy="3387497"/>
          </a:xfrm>
        </p:spPr>
        <p:txBody>
          <a:bodyPr vert="horz" lIns="91440" tIns="45720" rIns="91440" bIns="45720" rtlCol="0" anchor="b">
            <a:normAutofit/>
          </a:bodyPr>
          <a:lstStyle/>
          <a:p>
            <a:pPr algn="r"/>
            <a:r>
              <a:rPr lang="en-US" sz="4000" b="1" kern="1200">
                <a:solidFill>
                  <a:srgbClr val="FFFFFF"/>
                </a:solidFill>
                <a:effectLst/>
                <a:latin typeface="+mj-lt"/>
                <a:ea typeface="+mj-ea"/>
                <a:cs typeface="+mj-cs"/>
              </a:rPr>
              <a:t>Executive Summary</a:t>
            </a:r>
            <a:endParaRPr lang="en-US" sz="4000" kern="1200">
              <a:solidFill>
                <a:srgbClr val="FFFFFF"/>
              </a:solidFill>
              <a:latin typeface="+mj-lt"/>
              <a:ea typeface="+mj-ea"/>
              <a:cs typeface="+mj-cs"/>
            </a:endParaRPr>
          </a:p>
        </p:txBody>
      </p:sp>
      <p:sp>
        <p:nvSpPr>
          <p:cNvPr id="5" name="Rectangle 2">
            <a:extLst>
              <a:ext uri="{FF2B5EF4-FFF2-40B4-BE49-F238E27FC236}">
                <a16:creationId xmlns:a16="http://schemas.microsoft.com/office/drawing/2014/main" id="{F509A22B-9717-6D30-4611-09BF2904D9DF}"/>
              </a:ext>
            </a:extLst>
          </p:cNvPr>
          <p:cNvSpPr>
            <a:spLocks noGrp="1" noChangeArrowheads="1"/>
          </p:cNvSpPr>
          <p:nvPr>
            <p:ph type="subTitle" idx="1"/>
          </p:nvPr>
        </p:nvSpPr>
        <p:spPr bwMode="auto">
          <a:xfrm>
            <a:off x="6503158" y="649480"/>
            <a:ext cx="4862447" cy="554604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228600" marR="0" lvl="0" indent="-228600" algn="l" fontAlgn="base">
              <a:spcAft>
                <a:spcPct val="0"/>
              </a:spcAft>
              <a:buClrTx/>
              <a:buSzTx/>
              <a:buFont typeface="Arial" panose="020B0604020202020204" pitchFamily="34" charset="0"/>
              <a:buChar char="•"/>
              <a:tabLst/>
            </a:pPr>
            <a:r>
              <a:rPr lang="en-US" altLang="en-US" sz="2000" dirty="0"/>
              <a:t>Type: Ransomware-as-a-service (RaaS) group</a:t>
            </a:r>
          </a:p>
          <a:p>
            <a:pPr marL="228600" marR="0" lvl="0" indent="-228600" algn="l" fontAlgn="base">
              <a:spcAft>
                <a:spcPct val="0"/>
              </a:spcAft>
              <a:buClrTx/>
              <a:buSzTx/>
              <a:buFont typeface="Arial" panose="020B0604020202020204" pitchFamily="34" charset="0"/>
              <a:buChar char="•"/>
              <a:tabLst/>
            </a:pPr>
            <a:r>
              <a:rPr lang="en-US" altLang="en-US" sz="2000" dirty="0"/>
              <a:t>First Identified: April 2022</a:t>
            </a:r>
          </a:p>
          <a:p>
            <a:pPr marL="228600" marR="0" lvl="0" indent="-228600" algn="l" fontAlgn="base">
              <a:spcAft>
                <a:spcPct val="0"/>
              </a:spcAft>
              <a:buClrTx/>
              <a:buSzTx/>
              <a:buFont typeface="Arial" panose="020B0604020202020204" pitchFamily="34" charset="0"/>
              <a:buChar char="•"/>
              <a:tabLst/>
            </a:pPr>
            <a:r>
              <a:rPr lang="en-US" altLang="en-US" sz="2000" dirty="0"/>
              <a:t>Tactics: Double extortion (encrypting data and threatening to leak if ransom isn't paid)</a:t>
            </a:r>
          </a:p>
          <a:p>
            <a:pPr marL="228600" marR="0" lvl="0" indent="-228600" algn="l" fontAlgn="base">
              <a:spcAft>
                <a:spcPct val="0"/>
              </a:spcAft>
              <a:buClrTx/>
              <a:buSzTx/>
              <a:buFont typeface="Arial" panose="020B0604020202020204" pitchFamily="34" charset="0"/>
              <a:buChar char="•"/>
              <a:tabLst/>
            </a:pPr>
            <a:r>
              <a:rPr lang="en-US" altLang="en-US" sz="2000" dirty="0"/>
              <a:t>Impact: Over 500 organizations globally (as of May 2024)</a:t>
            </a:r>
          </a:p>
          <a:p>
            <a:pPr marL="228600" marR="0" lvl="0" indent="-228600" algn="l" fontAlgn="base">
              <a:spcAft>
                <a:spcPct val="0"/>
              </a:spcAft>
              <a:buClrTx/>
              <a:buSzTx/>
              <a:buFont typeface="Arial" panose="020B0604020202020204" pitchFamily="34" charset="0"/>
              <a:buChar char="•"/>
              <a:tabLst/>
            </a:pPr>
            <a:r>
              <a:rPr lang="en-US" altLang="en-US" sz="2000" dirty="0"/>
              <a:t>Targets: Businesses and critical infrastructure in North America, Europe, and Australia (12 out of 16 critical sectors, including Healthcare and Public Health)</a:t>
            </a:r>
          </a:p>
          <a:p>
            <a:pPr marL="228600" marR="0" lvl="0" indent="-228600" algn="l" fontAlgn="base">
              <a:spcAft>
                <a:spcPct val="0"/>
              </a:spcAft>
              <a:buClrTx/>
              <a:buSzTx/>
              <a:buFont typeface="Arial" panose="020B0604020202020204" pitchFamily="34" charset="0"/>
              <a:buChar char="•"/>
              <a:tabLst/>
            </a:pPr>
            <a:r>
              <a:rPr lang="en-US" altLang="en-US" sz="2000" dirty="0"/>
              <a:t>Ransom: Demands exceeding millions of dollars</a:t>
            </a:r>
          </a:p>
        </p:txBody>
      </p:sp>
    </p:spTree>
    <p:extLst>
      <p:ext uri="{BB962C8B-B14F-4D97-AF65-F5344CB8AC3E}">
        <p14:creationId xmlns:p14="http://schemas.microsoft.com/office/powerpoint/2010/main" val="3319589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of a number of bars&#10;&#10;AI-generated content may be incorrect.">
            <a:extLst>
              <a:ext uri="{FF2B5EF4-FFF2-40B4-BE49-F238E27FC236}">
                <a16:creationId xmlns:a16="http://schemas.microsoft.com/office/drawing/2014/main" id="{503473DE-83B7-96EE-30B3-68625614B05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7070" y="457200"/>
            <a:ext cx="11057860" cy="5943600"/>
          </a:xfrm>
          <a:prstGeom prst="rect">
            <a:avLst/>
          </a:prstGeom>
        </p:spPr>
      </p:pic>
    </p:spTree>
    <p:extLst>
      <p:ext uri="{BB962C8B-B14F-4D97-AF65-F5344CB8AC3E}">
        <p14:creationId xmlns:p14="http://schemas.microsoft.com/office/powerpoint/2010/main" val="3977479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ontent Placeholder 35">
            <a:extLst>
              <a:ext uri="{FF2B5EF4-FFF2-40B4-BE49-F238E27FC236}">
                <a16:creationId xmlns:a16="http://schemas.microsoft.com/office/drawing/2014/main" id="{33342337-2FE0-2923-A127-ADCC305297D6}"/>
              </a:ext>
            </a:extLst>
          </p:cNvPr>
          <p:cNvSpPr>
            <a:spLocks noGrp="1"/>
          </p:cNvSpPr>
          <p:nvPr>
            <p:ph idx="1"/>
          </p:nvPr>
        </p:nvSpPr>
        <p:spPr>
          <a:xfrm>
            <a:off x="4654295" y="502920"/>
            <a:ext cx="6894576" cy="551523"/>
          </a:xfrm>
        </p:spPr>
        <p:txBody>
          <a:bodyPr anchor="ctr">
            <a:normAutofit/>
          </a:bodyPr>
          <a:lstStyle/>
          <a:p>
            <a:r>
              <a:rPr lang="en-US" sz="2400" b="1" i="0" dirty="0">
                <a:effectLst/>
                <a:latin typeface="system-ui"/>
              </a:rPr>
              <a:t>Targeting Delivery</a:t>
            </a:r>
          </a:p>
        </p:txBody>
      </p:sp>
      <p:pic>
        <p:nvPicPr>
          <p:cNvPr id="14" name="Content Placeholder 13" descr="A black background with white text&#10;&#10;AI-generated content may be incorrect.">
            <a:extLst>
              <a:ext uri="{FF2B5EF4-FFF2-40B4-BE49-F238E27FC236}">
                <a16:creationId xmlns:a16="http://schemas.microsoft.com/office/drawing/2014/main" id="{AE13A216-1BA0-FE33-5020-C522F4F040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936" y="2011680"/>
            <a:ext cx="10917936" cy="4389120"/>
          </a:xfrm>
          <a:prstGeom prst="rect">
            <a:avLst/>
          </a:prstGeom>
        </p:spPr>
      </p:pic>
    </p:spTree>
    <p:extLst>
      <p:ext uri="{BB962C8B-B14F-4D97-AF65-F5344CB8AC3E}">
        <p14:creationId xmlns:p14="http://schemas.microsoft.com/office/powerpoint/2010/main" val="3010941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computer&#10;&#10;AI-generated content may be incorrect.">
            <a:extLst>
              <a:ext uri="{FF2B5EF4-FFF2-40B4-BE49-F238E27FC236}">
                <a16:creationId xmlns:a16="http://schemas.microsoft.com/office/drawing/2014/main" id="{546912FC-ABBD-8FB0-635F-9F418171CF5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t="24763"/>
          <a:stretch/>
        </p:blipFill>
        <p:spPr>
          <a:xfrm>
            <a:off x="20" y="1282"/>
            <a:ext cx="12191980" cy="6856718"/>
          </a:xfrm>
          <a:prstGeom prst="rect">
            <a:avLst/>
          </a:prstGeom>
        </p:spPr>
      </p:pic>
    </p:spTree>
    <p:extLst>
      <p:ext uri="{BB962C8B-B14F-4D97-AF65-F5344CB8AC3E}">
        <p14:creationId xmlns:p14="http://schemas.microsoft.com/office/powerpoint/2010/main" val="10967103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 screen&#10;&#10;AI-generated content may be incorrect.">
            <a:extLst>
              <a:ext uri="{FF2B5EF4-FFF2-40B4-BE49-F238E27FC236}">
                <a16:creationId xmlns:a16="http://schemas.microsoft.com/office/drawing/2014/main" id="{612385D4-D8A3-5B2B-A001-372F47E6791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12800" y="457200"/>
            <a:ext cx="10566400" cy="5943600"/>
          </a:xfrm>
          <a:prstGeom prst="rect">
            <a:avLst/>
          </a:prstGeom>
        </p:spPr>
      </p:pic>
    </p:spTree>
    <p:extLst>
      <p:ext uri="{BB962C8B-B14F-4D97-AF65-F5344CB8AC3E}">
        <p14:creationId xmlns:p14="http://schemas.microsoft.com/office/powerpoint/2010/main" val="1755113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CB49665F-0298-4449-8D2D-209989CB9E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2">
            <a:extLst>
              <a:ext uri="{FF2B5EF4-FFF2-40B4-BE49-F238E27FC236}">
                <a16:creationId xmlns:a16="http://schemas.microsoft.com/office/drawing/2014/main" id="{A71EEC14-174A-46FA-B046-474750457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EEB6CB95-E653-4C6C-AE51-62FD848E8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14" name="Color">
              <a:extLst>
                <a:ext uri="{FF2B5EF4-FFF2-40B4-BE49-F238E27FC236}">
                  <a16:creationId xmlns:a16="http://schemas.microsoft.com/office/drawing/2014/main" id="{BDD3CB8E-ABA7-4F37-BB2C-64FFD19813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C2CA788A-B2FD-494C-BED0-83E31F6DFF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201E992D-18B1-308C-184D-37D72B38D4B7}"/>
              </a:ext>
            </a:extLst>
          </p:cNvPr>
          <p:cNvSpPr>
            <a:spLocks noGrp="1"/>
          </p:cNvSpPr>
          <p:nvPr>
            <p:ph type="title"/>
          </p:nvPr>
        </p:nvSpPr>
        <p:spPr>
          <a:xfrm rot="16200000">
            <a:off x="-1325880" y="1947672"/>
            <a:ext cx="5961888" cy="2788920"/>
          </a:xfrm>
        </p:spPr>
        <p:txBody>
          <a:bodyPr anchor="ctr">
            <a:normAutofit/>
          </a:bodyPr>
          <a:lstStyle/>
          <a:p>
            <a:r>
              <a:rPr lang="en-US" sz="4800" b="1" kern="100">
                <a:solidFill>
                  <a:schemeClr val="bg1"/>
                </a:solidFill>
                <a:effectLst/>
                <a:latin typeface="Aptos" panose="020B0004020202020204" pitchFamily="34" charset="0"/>
                <a:ea typeface="Aptos" panose="020B0004020202020204" pitchFamily="34" charset="0"/>
                <a:cs typeface="Times New Roman" panose="02020603050405020304" pitchFamily="18" charset="0"/>
              </a:rPr>
              <a:t>Tactics, Techniques, and Procedures (TTPs)</a:t>
            </a:r>
            <a:endParaRPr lang="en-US" sz="4800">
              <a:solidFill>
                <a:schemeClr val="bg1"/>
              </a:solidFill>
            </a:endParaRPr>
          </a:p>
        </p:txBody>
      </p:sp>
      <p:graphicFrame>
        <p:nvGraphicFramePr>
          <p:cNvPr id="5" name="Content Placeholder 2">
            <a:extLst>
              <a:ext uri="{FF2B5EF4-FFF2-40B4-BE49-F238E27FC236}">
                <a16:creationId xmlns:a16="http://schemas.microsoft.com/office/drawing/2014/main" id="{466A886A-822F-45F0-FBDD-C39A337D40C2}"/>
              </a:ext>
            </a:extLst>
          </p:cNvPr>
          <p:cNvGraphicFramePr>
            <a:graphicFrameLocks noGrp="1"/>
          </p:cNvGraphicFramePr>
          <p:nvPr>
            <p:ph idx="1"/>
            <p:extLst>
              <p:ext uri="{D42A27DB-BD31-4B8C-83A1-F6EECF244321}">
                <p14:modId xmlns:p14="http://schemas.microsoft.com/office/powerpoint/2010/main" val="4165434886"/>
              </p:ext>
            </p:extLst>
          </p:nvPr>
        </p:nvGraphicFramePr>
        <p:xfrm>
          <a:off x="3794296" y="288758"/>
          <a:ext cx="7559504" cy="62852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35243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2FB9011-5480-1320-E826-1F064D83C3CA}"/>
            </a:ext>
          </a:extLst>
        </p:cNvPr>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304C09E9-DD7D-F811-1E1A-7C000C8CA7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2">
            <a:extLst>
              <a:ext uri="{FF2B5EF4-FFF2-40B4-BE49-F238E27FC236}">
                <a16:creationId xmlns:a16="http://schemas.microsoft.com/office/drawing/2014/main" id="{545831DA-D2B8-289E-EF29-46AEFCABC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62BBE6F4-FB37-57B8-3B24-0B648D5A071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14" name="Color">
              <a:extLst>
                <a:ext uri="{FF2B5EF4-FFF2-40B4-BE49-F238E27FC236}">
                  <a16:creationId xmlns:a16="http://schemas.microsoft.com/office/drawing/2014/main" id="{47BE617D-DC9E-77AA-8A3F-4CF5AC0485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85F28311-16C9-55D2-9502-6F4D72E036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7323443A-C9D9-58A5-C6C7-4822C7BB2A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5D906FB1-B7C4-7C05-018F-CEBBEF6321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2B8B404D-C89A-7717-6949-8055F6A5BB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91ABC4F-CCCF-1821-075A-9B2BE04BDC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4F6E6E71-F719-A6AF-9BCA-B0C6E1AFC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2DE86F15-09FD-06FD-6A44-AABB95A9C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0B19E6DC-A031-DF98-D604-E0B1E60CB1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9B0422E6-7F4D-43C8-81B2-DBBF7FC0A3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CBECB185-F5F2-40C1-F8F9-082B558DF4A0}"/>
              </a:ext>
            </a:extLst>
          </p:cNvPr>
          <p:cNvSpPr>
            <a:spLocks noGrp="1"/>
          </p:cNvSpPr>
          <p:nvPr>
            <p:ph type="title"/>
          </p:nvPr>
        </p:nvSpPr>
        <p:spPr>
          <a:xfrm rot="16200000">
            <a:off x="-1325880" y="1947672"/>
            <a:ext cx="5961888" cy="2788920"/>
          </a:xfrm>
        </p:spPr>
        <p:txBody>
          <a:bodyPr anchor="ctr">
            <a:normAutofit/>
          </a:bodyPr>
          <a:lstStyle/>
          <a:p>
            <a:r>
              <a:rPr lang="en-US" sz="4800" b="1" kern="100">
                <a:solidFill>
                  <a:schemeClr val="bg1"/>
                </a:solidFill>
                <a:effectLst/>
                <a:latin typeface="Aptos" panose="020B0004020202020204" pitchFamily="34" charset="0"/>
                <a:ea typeface="Aptos" panose="020B0004020202020204" pitchFamily="34" charset="0"/>
                <a:cs typeface="Times New Roman" panose="02020603050405020304" pitchFamily="18" charset="0"/>
              </a:rPr>
              <a:t>Tactics, Techniques, and Procedures (TTPs)</a:t>
            </a:r>
            <a:endParaRPr lang="en-US" sz="4800">
              <a:solidFill>
                <a:schemeClr val="bg1"/>
              </a:solidFill>
            </a:endParaRPr>
          </a:p>
        </p:txBody>
      </p:sp>
      <p:graphicFrame>
        <p:nvGraphicFramePr>
          <p:cNvPr id="5" name="Content Placeholder 2">
            <a:extLst>
              <a:ext uri="{FF2B5EF4-FFF2-40B4-BE49-F238E27FC236}">
                <a16:creationId xmlns:a16="http://schemas.microsoft.com/office/drawing/2014/main" id="{4C087E6B-ADF6-095D-8B44-4B01A34B2DC4}"/>
              </a:ext>
            </a:extLst>
          </p:cNvPr>
          <p:cNvGraphicFramePr>
            <a:graphicFrameLocks noGrp="1"/>
          </p:cNvGraphicFramePr>
          <p:nvPr>
            <p:ph idx="1"/>
            <p:extLst>
              <p:ext uri="{D42A27DB-BD31-4B8C-83A1-F6EECF244321}">
                <p14:modId xmlns:p14="http://schemas.microsoft.com/office/powerpoint/2010/main" val="1964078194"/>
              </p:ext>
            </p:extLst>
          </p:nvPr>
        </p:nvGraphicFramePr>
        <p:xfrm>
          <a:off x="3794296" y="288758"/>
          <a:ext cx="7559504" cy="62852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2861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D8A0F4D-F6DA-BBD3-91F7-E9AFE34C947E}"/>
            </a:ext>
          </a:extLst>
        </p:cNvPr>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AAB0A6BA-7D5D-16F5-D69B-756DC95829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2">
            <a:extLst>
              <a:ext uri="{FF2B5EF4-FFF2-40B4-BE49-F238E27FC236}">
                <a16:creationId xmlns:a16="http://schemas.microsoft.com/office/drawing/2014/main" id="{664A486A-F58B-8526-49A1-3A0DA59B0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46574E77-C9D4-70B5-CD95-8B4944271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14" name="Color">
              <a:extLst>
                <a:ext uri="{FF2B5EF4-FFF2-40B4-BE49-F238E27FC236}">
                  <a16:creationId xmlns:a16="http://schemas.microsoft.com/office/drawing/2014/main" id="{B9443239-6CD5-04F1-D40D-CA30F0A9A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0B1556EB-F92F-939F-1129-CCD0F6E16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742A0320-DECD-0CB7-F50B-D6154D53A6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01BD60C1-77CF-1BFA-BE21-A810967F12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17215D4B-F6BB-D8FB-8B26-B434150623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7F51C712-1B8A-A611-2E1F-0CE33E9B82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3885C13E-A51B-9161-6498-0D8D227035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34F11901-434E-C1B9-8A51-2CF56716A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944D6AFE-3BCA-6D60-BF2E-36708F717C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DA7DC203-26BE-4062-637F-0AC951317A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E63BDE41-09B2-0ED4-EDA7-3A35526C0EA6}"/>
              </a:ext>
            </a:extLst>
          </p:cNvPr>
          <p:cNvSpPr>
            <a:spLocks noGrp="1"/>
          </p:cNvSpPr>
          <p:nvPr>
            <p:ph type="title"/>
          </p:nvPr>
        </p:nvSpPr>
        <p:spPr>
          <a:xfrm rot="16200000">
            <a:off x="-1325880" y="1947672"/>
            <a:ext cx="5961888" cy="2788920"/>
          </a:xfrm>
        </p:spPr>
        <p:txBody>
          <a:bodyPr anchor="ctr">
            <a:normAutofit/>
          </a:bodyPr>
          <a:lstStyle/>
          <a:p>
            <a:r>
              <a:rPr lang="en-US" sz="4800" b="1" kern="100">
                <a:solidFill>
                  <a:schemeClr val="bg1"/>
                </a:solidFill>
                <a:effectLst/>
                <a:latin typeface="Aptos" panose="020B0004020202020204" pitchFamily="34" charset="0"/>
                <a:ea typeface="Aptos" panose="020B0004020202020204" pitchFamily="34" charset="0"/>
                <a:cs typeface="Times New Roman" panose="02020603050405020304" pitchFamily="18" charset="0"/>
              </a:rPr>
              <a:t>Tactics, Techniques, and Procedures (TTPs)</a:t>
            </a:r>
            <a:endParaRPr lang="en-US" sz="4800">
              <a:solidFill>
                <a:schemeClr val="bg1"/>
              </a:solidFill>
            </a:endParaRPr>
          </a:p>
        </p:txBody>
      </p:sp>
      <p:graphicFrame>
        <p:nvGraphicFramePr>
          <p:cNvPr id="5" name="Content Placeholder 2">
            <a:extLst>
              <a:ext uri="{FF2B5EF4-FFF2-40B4-BE49-F238E27FC236}">
                <a16:creationId xmlns:a16="http://schemas.microsoft.com/office/drawing/2014/main" id="{9A3AC312-0D27-CA6A-935F-A84276CF4AE7}"/>
              </a:ext>
            </a:extLst>
          </p:cNvPr>
          <p:cNvGraphicFramePr>
            <a:graphicFrameLocks noGrp="1"/>
          </p:cNvGraphicFramePr>
          <p:nvPr>
            <p:ph idx="1"/>
            <p:extLst>
              <p:ext uri="{D42A27DB-BD31-4B8C-83A1-F6EECF244321}">
                <p14:modId xmlns:p14="http://schemas.microsoft.com/office/powerpoint/2010/main" val="143789085"/>
              </p:ext>
            </p:extLst>
          </p:nvPr>
        </p:nvGraphicFramePr>
        <p:xfrm>
          <a:off x="3794296" y="288758"/>
          <a:ext cx="7559504" cy="62852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955289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6453</TotalTime>
  <Words>1280</Words>
  <Application>Microsoft Office PowerPoint</Application>
  <PresentationFormat>Widescreen</PresentationFormat>
  <Paragraphs>83</Paragraphs>
  <Slides>13</Slides>
  <Notes>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Aptos</vt:lpstr>
      <vt:lpstr>Aptos Display</vt:lpstr>
      <vt:lpstr>Arial</vt:lpstr>
      <vt:lpstr>Arial Black</vt:lpstr>
      <vt:lpstr>Avenir Book</vt:lpstr>
      <vt:lpstr>Courier New</vt:lpstr>
      <vt:lpstr>PT Sans</vt:lpstr>
      <vt:lpstr>system-ui</vt:lpstr>
      <vt:lpstr>var(--font-bold)</vt:lpstr>
      <vt:lpstr>var(--font-regular)</vt:lpstr>
      <vt:lpstr>Office Theme</vt:lpstr>
      <vt:lpstr>PowerPoint Presentation</vt:lpstr>
      <vt:lpstr>Executive Summary</vt:lpstr>
      <vt:lpstr>PowerPoint Presentation</vt:lpstr>
      <vt:lpstr>PowerPoint Presentation</vt:lpstr>
      <vt:lpstr>PowerPoint Presentation</vt:lpstr>
      <vt:lpstr>PowerPoint Presentation</vt:lpstr>
      <vt:lpstr>Tactics, Techniques, and Procedures (TTPs)</vt:lpstr>
      <vt:lpstr>Tactics, Techniques, and Procedures (TTPs)</vt:lpstr>
      <vt:lpstr>Tactics, Techniques, and Procedures (TTPs)</vt:lpstr>
      <vt:lpstr>Tactics, Techniques, and Procedures (TTPs)</vt:lpstr>
      <vt:lpstr>Microsoft Teams Phishing: Ransomware Uses Impersonation to Breach Networks</vt:lpstr>
      <vt:lpstr>PowerPoint Presentation</vt:lpstr>
      <vt:lpstr>PowerPoint Presentation</vt:lpstr>
    </vt:vector>
  </TitlesOfParts>
  <Company>loanDepot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Stan Spears</dc:creator>
  <cp:lastModifiedBy>Stan Spears</cp:lastModifiedBy>
  <cp:revision>5</cp:revision>
  <dcterms:created xsi:type="dcterms:W3CDTF">2025-02-18T14:30:43Z</dcterms:created>
  <dcterms:modified xsi:type="dcterms:W3CDTF">2025-03-03T23:17:15Z</dcterms:modified>
</cp:coreProperties>
</file>

<file path=docProps/thumbnail.jpeg>
</file>